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70" r:id="rId14"/>
    <p:sldId id="271" r:id="rId15"/>
    <p:sldId id="272" r:id="rId16"/>
    <p:sldId id="273" r:id="rId17"/>
    <p:sldId id="274" r:id="rId18"/>
    <p:sldId id="277" r:id="rId19"/>
    <p:sldId id="278" r:id="rId20"/>
    <p:sldId id="279" r:id="rId21"/>
    <p:sldId id="281"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287C3"/>
    <a:srgbClr val="30ACE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AFED10-F1B3-4FAC-86BF-C705784BA3B5}" type="datetimeFigureOut">
              <a:rPr lang="en-US" smtClean="0"/>
              <a:t>4/6/2020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3FA58E-2E6E-4815-BF39-FA8CC517A12C}" type="slidenum">
              <a:rPr lang="en-US" smtClean="0"/>
              <a:t>‹#›</a:t>
            </a:fld>
            <a:endParaRPr lang="en-US"/>
          </a:p>
        </p:txBody>
      </p:sp>
    </p:spTree>
    <p:extLst>
      <p:ext uri="{BB962C8B-B14F-4D97-AF65-F5344CB8AC3E}">
        <p14:creationId xmlns:p14="http://schemas.microsoft.com/office/powerpoint/2010/main" val="31477488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EB05366-EB18-4938-9134-8968FE80CCE7}" type="datetime1">
              <a:rPr lang="en-US" smtClean="0"/>
              <a:t>4/6/2020</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30E265-5018-4C74-BCDA-BD1DF9AB04EF}" type="datetime1">
              <a:rPr lang="en-US" smtClean="0"/>
              <a:t>4/6/2020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FA7DDD-B55A-4EC4-9D76-5650C8B1111B}" type="datetime1">
              <a:rPr lang="en-US" smtClean="0"/>
              <a:t>4/6/2020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CB092B-22EE-41CA-B920-3F3041FD2D62}" type="datetime1">
              <a:rPr lang="en-US" smtClean="0"/>
              <a:t>4/6/2020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BC169D-1276-4EEF-9A04-D3682EF6B4F3}" type="datetime1">
              <a:rPr lang="en-US" smtClean="0"/>
              <a:t>4/6/2020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78A16C-9D64-4430-B896-C4B0FD0DFA49}" type="datetime1">
              <a:rPr lang="en-US" smtClean="0"/>
              <a:t>4/6/2020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A93C42-0E1D-48FA-A22D-0B1F2010046D}" type="datetime1">
              <a:rPr lang="en-US" smtClean="0"/>
              <a:t>4/6/2020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302C6C-6159-4D62-9EF7-760766CA94B0}" type="datetime1">
              <a:rPr lang="en-US" smtClean="0"/>
              <a:t>4/6/2020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8366B3-C569-406C-BE57-73A11F7559F9}" type="datetime1">
              <a:rPr lang="en-US" smtClean="0"/>
              <a:t>4/6/2020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B4DBF-9EB3-43FC-BFF2-B2867541E459}" type="datetime1">
              <a:rPr lang="en-US" smtClean="0"/>
              <a:t>4/6/2020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7D330B4-7267-4331-988B-C7AAE223E688}" type="datetime1">
              <a:rPr lang="en-US" smtClean="0"/>
              <a:t>4/6/2020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C6A3E8D-B59A-4A15-9BE9-BC59C7E7917E}" type="datetime1">
              <a:rPr lang="en-US" smtClean="0"/>
              <a:t>4/6/2020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127F1E3-F81D-40C6-973E-6FEEF5BEE129}" type="datetime1">
              <a:rPr lang="en-US" smtClean="0"/>
              <a:t>4/6/2020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2F905B8-0B79-4D32-8A67-081423F155D6}" type="datetime1">
              <a:rPr lang="en-US" smtClean="0"/>
              <a:t>4/6/2020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0877EF-183A-4C90-B8FA-7096EAF18B55}" type="datetime1">
              <a:rPr lang="en-US" smtClean="0"/>
              <a:t>4/6/2020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E31EF5-C216-42E3-924A-123406F17038}" type="datetime1">
              <a:rPr lang="en-US" smtClean="0"/>
              <a:t>4/6/2020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80C4A96-BBDD-49D2-A8BD-1E3124B0E0EA}" type="datetime1">
              <a:rPr lang="en-US" smtClean="0"/>
              <a:t>4/6/2020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A090A55-1D9A-45D9-9E2C-09C4724F311A}" type="datetime1">
              <a:rPr lang="en-US" smtClean="0"/>
              <a:t>4/6/2020</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www.linkedin.com/pulse/why-turnover-so-high-b2b-sales-anthony-chaine/" TargetMode="External"/><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hyperlink" Target="https://www.businessinsider.com/the-main-reason-an-employee-would-quit-a-job-2019-6"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compensationforce.com/2017/04/2016-turnover-rates-by-industry.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1CA2F-487F-4AFA-ADBE-00957899BD2B}"/>
              </a:ext>
            </a:extLst>
          </p:cNvPr>
          <p:cNvSpPr>
            <a:spLocks noGrp="1"/>
          </p:cNvSpPr>
          <p:nvPr>
            <p:ph type="ctrTitle"/>
          </p:nvPr>
        </p:nvSpPr>
        <p:spPr/>
        <p:txBody>
          <a:bodyPr/>
          <a:lstStyle/>
          <a:p>
            <a:r>
              <a:rPr lang="en-US" dirty="0" err="1"/>
              <a:t>DDSAnalytics</a:t>
            </a:r>
            <a:endParaRPr lang="en-US" dirty="0"/>
          </a:p>
        </p:txBody>
      </p:sp>
      <p:sp>
        <p:nvSpPr>
          <p:cNvPr id="3" name="Subtitle 2">
            <a:extLst>
              <a:ext uri="{FF2B5EF4-FFF2-40B4-BE49-F238E27FC236}">
                <a16:creationId xmlns:a16="http://schemas.microsoft.com/office/drawing/2014/main" id="{1303A113-A0BC-4E96-8894-D29AE53EE450}"/>
              </a:ext>
            </a:extLst>
          </p:cNvPr>
          <p:cNvSpPr>
            <a:spLocks noGrp="1"/>
          </p:cNvSpPr>
          <p:nvPr>
            <p:ph type="subTitle" idx="1"/>
          </p:nvPr>
        </p:nvSpPr>
        <p:spPr/>
        <p:txBody>
          <a:bodyPr/>
          <a:lstStyle/>
          <a:p>
            <a:r>
              <a:rPr lang="en-US" dirty="0"/>
              <a:t>Paul Huggins</a:t>
            </a:r>
          </a:p>
        </p:txBody>
      </p:sp>
    </p:spTree>
    <p:extLst>
      <p:ext uri="{BB962C8B-B14F-4D97-AF65-F5344CB8AC3E}">
        <p14:creationId xmlns:p14="http://schemas.microsoft.com/office/powerpoint/2010/main" val="2774802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18E88-1A4D-4662-BEF7-4CAE1728652C}"/>
              </a:ext>
            </a:extLst>
          </p:cNvPr>
          <p:cNvSpPr>
            <a:spLocks noGrp="1"/>
          </p:cNvSpPr>
          <p:nvPr>
            <p:ph type="title"/>
          </p:nvPr>
        </p:nvSpPr>
        <p:spPr>
          <a:xfrm>
            <a:off x="1484311" y="1081548"/>
            <a:ext cx="3333495" cy="1504335"/>
          </a:xfrm>
        </p:spPr>
        <p:txBody>
          <a:bodyPr vert="horz" lIns="91440" tIns="45720" rIns="91440" bIns="45720" rtlCol="0" anchor="ctr">
            <a:normAutofit/>
          </a:bodyPr>
          <a:lstStyle/>
          <a:p>
            <a:r>
              <a:rPr lang="en-US" sz="2400" dirty="0"/>
              <a:t>Attrition and Job Involvement</a:t>
            </a:r>
          </a:p>
        </p:txBody>
      </p:sp>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484311" y="2666999"/>
            <a:ext cx="3333496" cy="3124201"/>
          </a:xfrm>
        </p:spPr>
        <p:txBody>
          <a:bodyPr vert="horz" lIns="91440" tIns="45720" rIns="91440" bIns="45720" rtlCol="0" anchor="t">
            <a:normAutofit lnSpcReduction="10000"/>
          </a:bodyPr>
          <a:lstStyle/>
          <a:p>
            <a:r>
              <a:rPr lang="en-US" sz="1600" dirty="0"/>
              <a:t>Job Involvement is a ranking from 1 to 5 with 1 being least involved and 5 being most involved.</a:t>
            </a:r>
          </a:p>
          <a:p>
            <a:r>
              <a:rPr lang="en-US" sz="1600" dirty="0"/>
              <a:t>Employees with a ranking of 1 and 2 show an increase in attrition rates.</a:t>
            </a:r>
          </a:p>
          <a:p>
            <a:r>
              <a:rPr lang="en-US" sz="1600" dirty="0"/>
              <a:t>This is an indicator that employees who are not very involved in their roles have an increased rate of attrition compared to employees who are very involved.</a:t>
            </a:r>
          </a:p>
          <a:p>
            <a:endParaRPr lang="en-US" sz="1600" dirty="0"/>
          </a:p>
          <a:p>
            <a:endParaRPr lang="en-US" sz="1600" dirty="0"/>
          </a:p>
        </p:txBody>
      </p:sp>
      <p:pic>
        <p:nvPicPr>
          <p:cNvPr id="7" name="Content Placeholder 6">
            <a:extLst>
              <a:ext uri="{FF2B5EF4-FFF2-40B4-BE49-F238E27FC236}">
                <a16:creationId xmlns:a16="http://schemas.microsoft.com/office/drawing/2014/main" id="{687DB644-F92A-4D26-B5BC-6D205D0041AC}"/>
              </a:ext>
            </a:extLst>
          </p:cNvPr>
          <p:cNvPicPr>
            <a:picLocks noGrp="1" noChangeAspect="1"/>
          </p:cNvPicPr>
          <p:nvPr>
            <p:ph sz="half" idx="2"/>
          </p:nvPr>
        </p:nvPicPr>
        <p:blipFill>
          <a:blip r:embed="rId2"/>
          <a:srcRect/>
          <a:stretch/>
        </p:blipFill>
        <p:spPr>
          <a:xfrm>
            <a:off x="5329978" y="1029824"/>
            <a:ext cx="6105099" cy="4364999"/>
          </a:xfrm>
          <a:prstGeom prst="roundRect">
            <a:avLst>
              <a:gd name="adj" fmla="val 4380"/>
            </a:avLst>
          </a:prstGeom>
          <a:ln w="38100">
            <a:solidFill>
              <a:schemeClr val="tx1"/>
            </a:solidFill>
          </a:ln>
          <a:effectLst/>
        </p:spPr>
      </p:pic>
      <p:sp>
        <p:nvSpPr>
          <p:cNvPr id="9" name="Rectangle 8">
            <a:extLst>
              <a:ext uri="{FF2B5EF4-FFF2-40B4-BE49-F238E27FC236}">
                <a16:creationId xmlns:a16="http://schemas.microsoft.com/office/drawing/2014/main" id="{C0FA342D-B1B8-41FF-8801-960762A62BD7}"/>
              </a:ext>
            </a:extLst>
          </p:cNvPr>
          <p:cNvSpPr/>
          <p:nvPr/>
        </p:nvSpPr>
        <p:spPr>
          <a:xfrm>
            <a:off x="5972962" y="4530055"/>
            <a:ext cx="1669409" cy="3523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D0118E2-8381-4023-92D5-567C844BF37E}"/>
              </a:ext>
            </a:extLst>
          </p:cNvPr>
          <p:cNvSpPr/>
          <p:nvPr/>
        </p:nvSpPr>
        <p:spPr>
          <a:xfrm>
            <a:off x="5974360" y="2441196"/>
            <a:ext cx="1668011" cy="208885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A2BF97A-AD3E-47B6-8F5D-5FD3C84CBF89}"/>
              </a:ext>
            </a:extLst>
          </p:cNvPr>
          <p:cNvSpPr/>
          <p:nvPr/>
        </p:nvSpPr>
        <p:spPr>
          <a:xfrm>
            <a:off x="5975758" y="1593908"/>
            <a:ext cx="1666613" cy="84729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DFC8328-22BC-4651-BFA2-08F6B32EBF9E}"/>
              </a:ext>
            </a:extLst>
          </p:cNvPr>
          <p:cNvSpPr/>
          <p:nvPr/>
        </p:nvSpPr>
        <p:spPr>
          <a:xfrm>
            <a:off x="5972962" y="1476462"/>
            <a:ext cx="1670807" cy="11744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D131AD1-8279-4C4E-981B-464022820E78}"/>
              </a:ext>
            </a:extLst>
          </p:cNvPr>
          <p:cNvSpPr/>
          <p:nvPr/>
        </p:nvSpPr>
        <p:spPr>
          <a:xfrm>
            <a:off x="8365223" y="4714613"/>
            <a:ext cx="1669409" cy="16917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D769948-5D40-4258-957D-65203CEBD273}"/>
              </a:ext>
            </a:extLst>
          </p:cNvPr>
          <p:cNvSpPr/>
          <p:nvPr/>
        </p:nvSpPr>
        <p:spPr>
          <a:xfrm>
            <a:off x="8366621" y="3070371"/>
            <a:ext cx="1668011" cy="164424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0B15BA6-5CDF-4C4A-911F-7C34F2CB4EA0}"/>
              </a:ext>
            </a:extLst>
          </p:cNvPr>
          <p:cNvSpPr/>
          <p:nvPr/>
        </p:nvSpPr>
        <p:spPr>
          <a:xfrm>
            <a:off x="8363825" y="2013358"/>
            <a:ext cx="1670807" cy="105841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4FAC7D9-14B3-44C8-828F-8075D4A8CB30}"/>
              </a:ext>
            </a:extLst>
          </p:cNvPr>
          <p:cNvSpPr/>
          <p:nvPr/>
        </p:nvSpPr>
        <p:spPr>
          <a:xfrm>
            <a:off x="8365223" y="1477860"/>
            <a:ext cx="1670807" cy="53549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582385A5-8A67-4C92-B810-614A74B0B390}"/>
              </a:ext>
            </a:extLst>
          </p:cNvPr>
          <p:cNvCxnSpPr>
            <a:cxnSpLocks/>
            <a:stCxn id="16" idx="3"/>
            <a:endCxn id="21" idx="1"/>
          </p:cNvCxnSpPr>
          <p:nvPr/>
        </p:nvCxnSpPr>
        <p:spPr>
          <a:xfrm>
            <a:off x="7642371" y="2017553"/>
            <a:ext cx="721454" cy="5250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6188DA22-533D-42BE-B34D-63FC24AA2D4F}"/>
              </a:ext>
            </a:extLst>
          </p:cNvPr>
          <p:cNvCxnSpPr>
            <a:cxnSpLocks/>
            <a:endCxn id="22" idx="1"/>
          </p:cNvCxnSpPr>
          <p:nvPr/>
        </p:nvCxnSpPr>
        <p:spPr>
          <a:xfrm>
            <a:off x="7642371" y="1535185"/>
            <a:ext cx="722852" cy="21042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B32BB85E-59E7-406D-A75E-556FAB8B47C4}"/>
              </a:ext>
            </a:extLst>
          </p:cNvPr>
          <p:cNvSpPr/>
          <p:nvPr/>
        </p:nvSpPr>
        <p:spPr>
          <a:xfrm>
            <a:off x="10440171" y="2865505"/>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E54A5E0-4363-4D3D-AC44-04406CA0B753}"/>
              </a:ext>
            </a:extLst>
          </p:cNvPr>
          <p:cNvSpPr/>
          <p:nvPr/>
        </p:nvSpPr>
        <p:spPr>
          <a:xfrm>
            <a:off x="10440171" y="3077326"/>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72D60F4-9A94-483C-ADF3-E91A73797188}"/>
              </a:ext>
            </a:extLst>
          </p:cNvPr>
          <p:cNvSpPr/>
          <p:nvPr/>
        </p:nvSpPr>
        <p:spPr>
          <a:xfrm>
            <a:off x="10440171" y="3284954"/>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C353226-4D5A-41CB-B0AD-CA99F10B3577}"/>
              </a:ext>
            </a:extLst>
          </p:cNvPr>
          <p:cNvSpPr/>
          <p:nvPr/>
        </p:nvSpPr>
        <p:spPr>
          <a:xfrm>
            <a:off x="10440171" y="3500306"/>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2004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63995-AD51-4B84-87CF-49B680814DB7}"/>
              </a:ext>
            </a:extLst>
          </p:cNvPr>
          <p:cNvSpPr>
            <a:spLocks noGrp="1"/>
          </p:cNvSpPr>
          <p:nvPr>
            <p:ph type="title"/>
          </p:nvPr>
        </p:nvSpPr>
        <p:spPr>
          <a:xfrm>
            <a:off x="1484310" y="0"/>
            <a:ext cx="10018713" cy="1752599"/>
          </a:xfrm>
        </p:spPr>
        <p:txBody>
          <a:bodyPr/>
          <a:lstStyle/>
          <a:p>
            <a:r>
              <a:rPr lang="en-US" dirty="0"/>
              <a:t>Other Attrition Factors</a:t>
            </a:r>
          </a:p>
        </p:txBody>
      </p:sp>
      <p:sp>
        <p:nvSpPr>
          <p:cNvPr id="3" name="Text Placeholder 2">
            <a:extLst>
              <a:ext uri="{FF2B5EF4-FFF2-40B4-BE49-F238E27FC236}">
                <a16:creationId xmlns:a16="http://schemas.microsoft.com/office/drawing/2014/main" id="{F06EFC5B-76EC-4F0D-8E0F-5F77D4FF1F07}"/>
              </a:ext>
            </a:extLst>
          </p:cNvPr>
          <p:cNvSpPr>
            <a:spLocks noGrp="1"/>
          </p:cNvSpPr>
          <p:nvPr>
            <p:ph type="body" idx="1"/>
          </p:nvPr>
        </p:nvSpPr>
        <p:spPr>
          <a:xfrm>
            <a:off x="1709722" y="1752599"/>
            <a:ext cx="4607188" cy="796396"/>
          </a:xfrm>
        </p:spPr>
        <p:txBody>
          <a:bodyPr/>
          <a:lstStyle/>
          <a:p>
            <a:pPr algn="ctr"/>
            <a:r>
              <a:rPr lang="en-US" u="sng" dirty="0"/>
              <a:t>Total Working Years</a:t>
            </a:r>
          </a:p>
          <a:p>
            <a:pPr algn="ctr"/>
            <a:r>
              <a:rPr lang="en-US" sz="1400" dirty="0"/>
              <a:t>The more years an employee has worked shows a decrease in attrition rates. This is not years worked at this company but instead is a total over their career.</a:t>
            </a:r>
          </a:p>
        </p:txBody>
      </p:sp>
      <p:pic>
        <p:nvPicPr>
          <p:cNvPr id="8" name="Content Placeholder 6">
            <a:extLst>
              <a:ext uri="{FF2B5EF4-FFF2-40B4-BE49-F238E27FC236}">
                <a16:creationId xmlns:a16="http://schemas.microsoft.com/office/drawing/2014/main" id="{DCDB1275-CD40-4B12-B8C6-581EAFD01162}"/>
              </a:ext>
            </a:extLst>
          </p:cNvPr>
          <p:cNvPicPr>
            <a:picLocks noGrp="1" noChangeAspect="1"/>
          </p:cNvPicPr>
          <p:nvPr>
            <p:ph sz="half" idx="2"/>
          </p:nvPr>
        </p:nvPicPr>
        <p:blipFill>
          <a:blip r:embed="rId2"/>
          <a:srcRect/>
          <a:stretch/>
        </p:blipFill>
        <p:spPr>
          <a:xfrm>
            <a:off x="1930633" y="2678870"/>
            <a:ext cx="4165367" cy="2923578"/>
          </a:xfrm>
          <a:prstGeom prst="roundRect">
            <a:avLst>
              <a:gd name="adj" fmla="val 4380"/>
            </a:avLst>
          </a:prstGeom>
          <a:ln w="12700">
            <a:solidFill>
              <a:schemeClr val="tx1"/>
            </a:solidFill>
          </a:ln>
          <a:effectLst/>
        </p:spPr>
      </p:pic>
      <p:pic>
        <p:nvPicPr>
          <p:cNvPr id="9" name="Content Placeholder 6">
            <a:extLst>
              <a:ext uri="{FF2B5EF4-FFF2-40B4-BE49-F238E27FC236}">
                <a16:creationId xmlns:a16="http://schemas.microsoft.com/office/drawing/2014/main" id="{56716607-5A63-4B97-8ADC-4302B90CC884}"/>
              </a:ext>
            </a:extLst>
          </p:cNvPr>
          <p:cNvPicPr>
            <a:picLocks noChangeAspect="1"/>
          </p:cNvPicPr>
          <p:nvPr/>
        </p:nvPicPr>
        <p:blipFill>
          <a:blip r:embed="rId3"/>
          <a:srcRect/>
          <a:stretch/>
        </p:blipFill>
        <p:spPr>
          <a:xfrm>
            <a:off x="7109070" y="2678870"/>
            <a:ext cx="4165367" cy="2923578"/>
          </a:xfrm>
          <a:prstGeom prst="roundRect">
            <a:avLst>
              <a:gd name="adj" fmla="val 4380"/>
            </a:avLst>
          </a:prstGeom>
          <a:ln w="12700">
            <a:solidFill>
              <a:schemeClr val="tx1"/>
            </a:solidFill>
          </a:ln>
          <a:effectLst/>
        </p:spPr>
      </p:pic>
      <p:sp>
        <p:nvSpPr>
          <p:cNvPr id="12" name="Text Placeholder 2">
            <a:extLst>
              <a:ext uri="{FF2B5EF4-FFF2-40B4-BE49-F238E27FC236}">
                <a16:creationId xmlns:a16="http://schemas.microsoft.com/office/drawing/2014/main" id="{ADE5C2DA-9640-4DE0-B109-73BDBC8E0FD4}"/>
              </a:ext>
            </a:extLst>
          </p:cNvPr>
          <p:cNvSpPr txBox="1">
            <a:spLocks/>
          </p:cNvSpPr>
          <p:nvPr/>
        </p:nvSpPr>
        <p:spPr>
          <a:xfrm>
            <a:off x="6888160" y="1742314"/>
            <a:ext cx="4607188" cy="796396"/>
          </a:xfrm>
          <a:prstGeom prst="rect">
            <a:avLst/>
          </a:prstGeom>
        </p:spPr>
        <p:txBody>
          <a:bodyPr vert="horz" lIns="91440" tIns="45720" rIns="91440" bIns="45720" rtlCol="0" anchor="b">
            <a:noAutofit/>
          </a:bodyPr>
          <a:lstStyle>
            <a:lvl1pPr marL="0" indent="0" algn="l" defTabSz="457200" rtl="0" eaLnBrk="1" latinLnBrk="0" hangingPunct="1">
              <a:spcBef>
                <a:spcPct val="20000"/>
              </a:spcBef>
              <a:spcAft>
                <a:spcPts val="600"/>
              </a:spcAft>
              <a:buClr>
                <a:schemeClr val="accent1">
                  <a:lumMod val="75000"/>
                </a:schemeClr>
              </a:buClr>
              <a:buSzPct val="145000"/>
              <a:buFont typeface="Arial"/>
              <a:buNone/>
              <a:defRPr sz="2800" b="0" kern="1200" cap="none">
                <a:solidFill>
                  <a:schemeClr val="accent1">
                    <a:lumMod val="75000"/>
                  </a:schemeClr>
                </a:solidFill>
                <a:effectLst/>
                <a:latin typeface="+mn-lt"/>
                <a:ea typeface="+mn-ea"/>
                <a:cs typeface="+mn-cs"/>
              </a:defRPr>
            </a:lvl1pPr>
            <a:lvl2pPr marL="457200" indent="0" algn="l" defTabSz="457200" rtl="0" eaLnBrk="1" latinLnBrk="0" hangingPunct="1">
              <a:spcBef>
                <a:spcPct val="20000"/>
              </a:spcBef>
              <a:spcAft>
                <a:spcPts val="600"/>
              </a:spcAft>
              <a:buClr>
                <a:schemeClr val="accent1">
                  <a:lumMod val="75000"/>
                </a:schemeClr>
              </a:buClr>
              <a:buSzPct val="145000"/>
              <a:buFont typeface="Arial"/>
              <a:buNone/>
              <a:defRPr sz="2000" b="1" kern="1200" cap="none">
                <a:solidFill>
                  <a:schemeClr val="tx1"/>
                </a:solidFill>
                <a:effectLst/>
                <a:latin typeface="+mn-lt"/>
                <a:ea typeface="+mn-ea"/>
                <a:cs typeface="+mn-cs"/>
              </a:defRPr>
            </a:lvl2pPr>
            <a:lvl3pPr marL="914400" indent="0" algn="l" defTabSz="457200" rtl="0" eaLnBrk="1" latinLnBrk="0" hangingPunct="1">
              <a:spcBef>
                <a:spcPct val="20000"/>
              </a:spcBef>
              <a:spcAft>
                <a:spcPts val="600"/>
              </a:spcAft>
              <a:buClr>
                <a:schemeClr val="accent1">
                  <a:lumMod val="75000"/>
                </a:schemeClr>
              </a:buClr>
              <a:buSzPct val="145000"/>
              <a:buFont typeface="Arial"/>
              <a:buNone/>
              <a:defRPr sz="1800" b="1" kern="1200" cap="none">
                <a:solidFill>
                  <a:schemeClr val="tx1"/>
                </a:solidFill>
                <a:effectLst/>
                <a:latin typeface="+mn-lt"/>
                <a:ea typeface="+mn-ea"/>
                <a:cs typeface="+mn-cs"/>
              </a:defRPr>
            </a:lvl3pPr>
            <a:lvl4pPr marL="13716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4pPr>
            <a:lvl5pPr marL="18288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5pPr>
            <a:lvl6pPr marL="22860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6pPr>
            <a:lvl7pPr marL="27432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7pPr>
            <a:lvl8pPr marL="32004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8pPr>
            <a:lvl9pPr marL="36576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9pPr>
          </a:lstStyle>
          <a:p>
            <a:pPr algn="ctr"/>
            <a:r>
              <a:rPr lang="en-US" u="sng" dirty="0"/>
              <a:t>Years in Current Role</a:t>
            </a:r>
          </a:p>
          <a:p>
            <a:pPr algn="ctr"/>
            <a:r>
              <a:rPr lang="en-US" sz="1400" dirty="0"/>
              <a:t>Employees who have been in their role for less than a year have the highest attrition rates. Employees in their 2</a:t>
            </a:r>
            <a:r>
              <a:rPr lang="en-US" sz="1400" baseline="30000" dirty="0"/>
              <a:t>nd</a:t>
            </a:r>
            <a:r>
              <a:rPr lang="en-US" sz="1400" dirty="0"/>
              <a:t> and 7</a:t>
            </a:r>
            <a:r>
              <a:rPr lang="en-US" sz="1400" baseline="30000" dirty="0"/>
              <a:t>th</a:t>
            </a:r>
            <a:r>
              <a:rPr lang="en-US" sz="1400" dirty="0"/>
              <a:t> years in the role have the next highest rates.</a:t>
            </a:r>
          </a:p>
        </p:txBody>
      </p:sp>
    </p:spTree>
    <p:extLst>
      <p:ext uri="{BB962C8B-B14F-4D97-AF65-F5344CB8AC3E}">
        <p14:creationId xmlns:p14="http://schemas.microsoft.com/office/powerpoint/2010/main" val="35122551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63995-AD51-4B84-87CF-49B680814DB7}"/>
              </a:ext>
            </a:extLst>
          </p:cNvPr>
          <p:cNvSpPr>
            <a:spLocks noGrp="1"/>
          </p:cNvSpPr>
          <p:nvPr>
            <p:ph type="title"/>
          </p:nvPr>
        </p:nvSpPr>
        <p:spPr>
          <a:xfrm>
            <a:off x="1484310" y="0"/>
            <a:ext cx="10018713" cy="1752599"/>
          </a:xfrm>
        </p:spPr>
        <p:txBody>
          <a:bodyPr/>
          <a:lstStyle/>
          <a:p>
            <a:r>
              <a:rPr lang="en-US" dirty="0"/>
              <a:t>Job Role Specific Trends</a:t>
            </a:r>
          </a:p>
        </p:txBody>
      </p:sp>
      <p:sp>
        <p:nvSpPr>
          <p:cNvPr id="3" name="Text Placeholder 2">
            <a:extLst>
              <a:ext uri="{FF2B5EF4-FFF2-40B4-BE49-F238E27FC236}">
                <a16:creationId xmlns:a16="http://schemas.microsoft.com/office/drawing/2014/main" id="{F06EFC5B-76EC-4F0D-8E0F-5F77D4FF1F07}"/>
              </a:ext>
            </a:extLst>
          </p:cNvPr>
          <p:cNvSpPr>
            <a:spLocks noGrp="1"/>
          </p:cNvSpPr>
          <p:nvPr>
            <p:ph type="body" idx="1"/>
          </p:nvPr>
        </p:nvSpPr>
        <p:spPr>
          <a:xfrm>
            <a:off x="1709722" y="1752599"/>
            <a:ext cx="4607188" cy="796396"/>
          </a:xfrm>
        </p:spPr>
        <p:txBody>
          <a:bodyPr/>
          <a:lstStyle/>
          <a:p>
            <a:pPr algn="ctr"/>
            <a:r>
              <a:rPr lang="en-US" u="sng" dirty="0"/>
              <a:t>Total Working Years</a:t>
            </a:r>
          </a:p>
          <a:p>
            <a:pPr algn="ctr"/>
            <a:r>
              <a:rPr lang="en-US" sz="1400" dirty="0"/>
              <a:t>The majority of job roles have an employee total working years from 0-10. Managers and Research Directors have generally worked for 15+ years.</a:t>
            </a:r>
          </a:p>
        </p:txBody>
      </p:sp>
      <p:pic>
        <p:nvPicPr>
          <p:cNvPr id="8" name="Content Placeholder 6">
            <a:extLst>
              <a:ext uri="{FF2B5EF4-FFF2-40B4-BE49-F238E27FC236}">
                <a16:creationId xmlns:a16="http://schemas.microsoft.com/office/drawing/2014/main" id="{DCDB1275-CD40-4B12-B8C6-581EAFD01162}"/>
              </a:ext>
            </a:extLst>
          </p:cNvPr>
          <p:cNvPicPr>
            <a:picLocks noGrp="1" noChangeAspect="1"/>
          </p:cNvPicPr>
          <p:nvPr>
            <p:ph sz="half" idx="2"/>
          </p:nvPr>
        </p:nvPicPr>
        <p:blipFill>
          <a:blip r:embed="rId2"/>
          <a:srcRect/>
          <a:stretch/>
        </p:blipFill>
        <p:spPr>
          <a:xfrm>
            <a:off x="1964376" y="2678870"/>
            <a:ext cx="4097881" cy="2923578"/>
          </a:xfrm>
          <a:prstGeom prst="roundRect">
            <a:avLst>
              <a:gd name="adj" fmla="val 4380"/>
            </a:avLst>
          </a:prstGeom>
          <a:ln w="12700">
            <a:solidFill>
              <a:schemeClr val="tx1"/>
            </a:solidFill>
          </a:ln>
          <a:effectLst/>
        </p:spPr>
      </p:pic>
      <p:pic>
        <p:nvPicPr>
          <p:cNvPr id="9" name="Content Placeholder 6">
            <a:extLst>
              <a:ext uri="{FF2B5EF4-FFF2-40B4-BE49-F238E27FC236}">
                <a16:creationId xmlns:a16="http://schemas.microsoft.com/office/drawing/2014/main" id="{56716607-5A63-4B97-8ADC-4302B90CC884}"/>
              </a:ext>
            </a:extLst>
          </p:cNvPr>
          <p:cNvPicPr>
            <a:picLocks noChangeAspect="1"/>
          </p:cNvPicPr>
          <p:nvPr/>
        </p:nvPicPr>
        <p:blipFill>
          <a:blip r:embed="rId3"/>
          <a:srcRect/>
          <a:stretch/>
        </p:blipFill>
        <p:spPr>
          <a:xfrm>
            <a:off x="7164509" y="2678870"/>
            <a:ext cx="4054489" cy="2923578"/>
          </a:xfrm>
          <a:prstGeom prst="roundRect">
            <a:avLst>
              <a:gd name="adj" fmla="val 4380"/>
            </a:avLst>
          </a:prstGeom>
          <a:ln w="12700">
            <a:solidFill>
              <a:schemeClr val="tx1"/>
            </a:solidFill>
          </a:ln>
          <a:effectLst/>
        </p:spPr>
      </p:pic>
      <p:sp>
        <p:nvSpPr>
          <p:cNvPr id="12" name="Text Placeholder 2">
            <a:extLst>
              <a:ext uri="{FF2B5EF4-FFF2-40B4-BE49-F238E27FC236}">
                <a16:creationId xmlns:a16="http://schemas.microsoft.com/office/drawing/2014/main" id="{ADE5C2DA-9640-4DE0-B109-73BDBC8E0FD4}"/>
              </a:ext>
            </a:extLst>
          </p:cNvPr>
          <p:cNvSpPr txBox="1">
            <a:spLocks/>
          </p:cNvSpPr>
          <p:nvPr/>
        </p:nvSpPr>
        <p:spPr>
          <a:xfrm>
            <a:off x="6888160" y="1742314"/>
            <a:ext cx="4607188" cy="796396"/>
          </a:xfrm>
          <a:prstGeom prst="rect">
            <a:avLst/>
          </a:prstGeom>
        </p:spPr>
        <p:txBody>
          <a:bodyPr vert="horz" lIns="91440" tIns="45720" rIns="91440" bIns="45720" rtlCol="0" anchor="b">
            <a:noAutofit/>
          </a:bodyPr>
          <a:lstStyle>
            <a:lvl1pPr marL="0" indent="0" algn="l" defTabSz="457200" rtl="0" eaLnBrk="1" latinLnBrk="0" hangingPunct="1">
              <a:spcBef>
                <a:spcPct val="20000"/>
              </a:spcBef>
              <a:spcAft>
                <a:spcPts val="600"/>
              </a:spcAft>
              <a:buClr>
                <a:schemeClr val="accent1">
                  <a:lumMod val="75000"/>
                </a:schemeClr>
              </a:buClr>
              <a:buSzPct val="145000"/>
              <a:buFont typeface="Arial"/>
              <a:buNone/>
              <a:defRPr sz="2800" b="0" kern="1200" cap="none">
                <a:solidFill>
                  <a:schemeClr val="accent1">
                    <a:lumMod val="75000"/>
                  </a:schemeClr>
                </a:solidFill>
                <a:effectLst/>
                <a:latin typeface="+mn-lt"/>
                <a:ea typeface="+mn-ea"/>
                <a:cs typeface="+mn-cs"/>
              </a:defRPr>
            </a:lvl1pPr>
            <a:lvl2pPr marL="457200" indent="0" algn="l" defTabSz="457200" rtl="0" eaLnBrk="1" latinLnBrk="0" hangingPunct="1">
              <a:spcBef>
                <a:spcPct val="20000"/>
              </a:spcBef>
              <a:spcAft>
                <a:spcPts val="600"/>
              </a:spcAft>
              <a:buClr>
                <a:schemeClr val="accent1">
                  <a:lumMod val="75000"/>
                </a:schemeClr>
              </a:buClr>
              <a:buSzPct val="145000"/>
              <a:buFont typeface="Arial"/>
              <a:buNone/>
              <a:defRPr sz="2000" b="1" kern="1200" cap="none">
                <a:solidFill>
                  <a:schemeClr val="tx1"/>
                </a:solidFill>
                <a:effectLst/>
                <a:latin typeface="+mn-lt"/>
                <a:ea typeface="+mn-ea"/>
                <a:cs typeface="+mn-cs"/>
              </a:defRPr>
            </a:lvl2pPr>
            <a:lvl3pPr marL="914400" indent="0" algn="l" defTabSz="457200" rtl="0" eaLnBrk="1" latinLnBrk="0" hangingPunct="1">
              <a:spcBef>
                <a:spcPct val="20000"/>
              </a:spcBef>
              <a:spcAft>
                <a:spcPts val="600"/>
              </a:spcAft>
              <a:buClr>
                <a:schemeClr val="accent1">
                  <a:lumMod val="75000"/>
                </a:schemeClr>
              </a:buClr>
              <a:buSzPct val="145000"/>
              <a:buFont typeface="Arial"/>
              <a:buNone/>
              <a:defRPr sz="1800" b="1" kern="1200" cap="none">
                <a:solidFill>
                  <a:schemeClr val="tx1"/>
                </a:solidFill>
                <a:effectLst/>
                <a:latin typeface="+mn-lt"/>
                <a:ea typeface="+mn-ea"/>
                <a:cs typeface="+mn-cs"/>
              </a:defRPr>
            </a:lvl3pPr>
            <a:lvl4pPr marL="13716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4pPr>
            <a:lvl5pPr marL="18288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5pPr>
            <a:lvl6pPr marL="22860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6pPr>
            <a:lvl7pPr marL="27432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7pPr>
            <a:lvl8pPr marL="32004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8pPr>
            <a:lvl9pPr marL="3657600" indent="0" algn="l" defTabSz="457200" rtl="0" eaLnBrk="1" latinLnBrk="0" hangingPunct="1">
              <a:spcBef>
                <a:spcPct val="20000"/>
              </a:spcBef>
              <a:spcAft>
                <a:spcPts val="600"/>
              </a:spcAft>
              <a:buClr>
                <a:schemeClr val="accent1">
                  <a:lumMod val="75000"/>
                </a:schemeClr>
              </a:buClr>
              <a:buSzPct val="145000"/>
              <a:buFont typeface="Arial"/>
              <a:buNone/>
              <a:defRPr sz="1600" b="1" kern="1200" cap="none">
                <a:solidFill>
                  <a:schemeClr val="tx1"/>
                </a:solidFill>
                <a:effectLst/>
                <a:latin typeface="+mn-lt"/>
                <a:ea typeface="+mn-ea"/>
                <a:cs typeface="+mn-cs"/>
              </a:defRPr>
            </a:lvl9pPr>
          </a:lstStyle>
          <a:p>
            <a:pPr algn="ctr"/>
            <a:r>
              <a:rPr lang="en-US" u="sng" dirty="0"/>
              <a:t>Age</a:t>
            </a:r>
          </a:p>
          <a:p>
            <a:pPr algn="ctr"/>
            <a:r>
              <a:rPr lang="en-US" sz="1400" dirty="0"/>
              <a:t>The majority of the employees are aged between 25-45. Managers and Research Directors have the oldest mean age of around 47 years old.</a:t>
            </a:r>
          </a:p>
        </p:txBody>
      </p:sp>
    </p:spTree>
    <p:extLst>
      <p:ext uri="{BB962C8B-B14F-4D97-AF65-F5344CB8AC3E}">
        <p14:creationId xmlns:p14="http://schemas.microsoft.com/office/powerpoint/2010/main" val="3596342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18E88-1A4D-4662-BEF7-4CAE1728652C}"/>
              </a:ext>
            </a:extLst>
          </p:cNvPr>
          <p:cNvSpPr>
            <a:spLocks noGrp="1"/>
          </p:cNvSpPr>
          <p:nvPr>
            <p:ph type="title"/>
          </p:nvPr>
        </p:nvSpPr>
        <p:spPr>
          <a:xfrm>
            <a:off x="1484311" y="1081548"/>
            <a:ext cx="3333495" cy="1504335"/>
          </a:xfrm>
        </p:spPr>
        <p:txBody>
          <a:bodyPr vert="horz" lIns="91440" tIns="45720" rIns="91440" bIns="45720" rtlCol="0" anchor="ctr">
            <a:normAutofit/>
          </a:bodyPr>
          <a:lstStyle/>
          <a:p>
            <a:r>
              <a:rPr lang="en-US" sz="2400" dirty="0"/>
              <a:t>Job Role and Gender</a:t>
            </a:r>
          </a:p>
        </p:txBody>
      </p:sp>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484311" y="2666999"/>
            <a:ext cx="3333496" cy="3124201"/>
          </a:xfrm>
        </p:spPr>
        <p:txBody>
          <a:bodyPr vert="horz" lIns="91440" tIns="45720" rIns="91440" bIns="45720" rtlCol="0" anchor="t">
            <a:normAutofit/>
          </a:bodyPr>
          <a:lstStyle/>
          <a:p>
            <a:r>
              <a:rPr lang="en-US" sz="1600" dirty="0"/>
              <a:t>Looking at Job Role and Gender, there is a good distribution at the management level. </a:t>
            </a:r>
          </a:p>
          <a:p>
            <a:r>
              <a:rPr lang="en-US" sz="1600" dirty="0"/>
              <a:t>Nearly 50/50 for Manager &amp; Manufacturing Director and 45/55 for Research Directors.</a:t>
            </a:r>
          </a:p>
          <a:p>
            <a:r>
              <a:rPr lang="en-US" sz="1600" dirty="0"/>
              <a:t>The other job roles leaned towards male employees, but this could be a product of the industry itself and the normal gender attracted to these roles.</a:t>
            </a:r>
          </a:p>
        </p:txBody>
      </p:sp>
      <p:pic>
        <p:nvPicPr>
          <p:cNvPr id="7" name="Content Placeholder 6">
            <a:extLst>
              <a:ext uri="{FF2B5EF4-FFF2-40B4-BE49-F238E27FC236}">
                <a16:creationId xmlns:a16="http://schemas.microsoft.com/office/drawing/2014/main" id="{687DB644-F92A-4D26-B5BC-6D205D0041AC}"/>
              </a:ext>
            </a:extLst>
          </p:cNvPr>
          <p:cNvPicPr>
            <a:picLocks noGrp="1" noChangeAspect="1"/>
          </p:cNvPicPr>
          <p:nvPr>
            <p:ph sz="half" idx="2"/>
          </p:nvPr>
        </p:nvPicPr>
        <p:blipFill>
          <a:blip r:embed="rId2"/>
          <a:srcRect/>
          <a:stretch/>
        </p:blipFill>
        <p:spPr>
          <a:xfrm>
            <a:off x="5264827" y="1004574"/>
            <a:ext cx="6235401" cy="4415499"/>
          </a:xfrm>
          <a:prstGeom prst="roundRect">
            <a:avLst>
              <a:gd name="adj" fmla="val 4380"/>
            </a:avLst>
          </a:prstGeom>
          <a:ln w="38100">
            <a:solidFill>
              <a:schemeClr val="tx1"/>
            </a:solidFill>
          </a:ln>
          <a:effectLst/>
        </p:spPr>
      </p:pic>
      <p:sp>
        <p:nvSpPr>
          <p:cNvPr id="19" name="Rectangle 18">
            <a:extLst>
              <a:ext uri="{FF2B5EF4-FFF2-40B4-BE49-F238E27FC236}">
                <a16:creationId xmlns:a16="http://schemas.microsoft.com/office/drawing/2014/main" id="{1338008C-D86B-4B74-A144-B332FB916C98}"/>
              </a:ext>
            </a:extLst>
          </p:cNvPr>
          <p:cNvSpPr/>
          <p:nvPr/>
        </p:nvSpPr>
        <p:spPr>
          <a:xfrm>
            <a:off x="5831049" y="2776756"/>
            <a:ext cx="183857" cy="211612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353E757-517B-4D7E-B8AD-EC3C6528B4B0}"/>
              </a:ext>
            </a:extLst>
          </p:cNvPr>
          <p:cNvSpPr/>
          <p:nvPr/>
        </p:nvSpPr>
        <p:spPr>
          <a:xfrm>
            <a:off x="6363964" y="3280094"/>
            <a:ext cx="181761" cy="161278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DCAB590-ACCD-41EE-BFC9-A25C5AD0B166}"/>
              </a:ext>
            </a:extLst>
          </p:cNvPr>
          <p:cNvSpPr/>
          <p:nvPr/>
        </p:nvSpPr>
        <p:spPr>
          <a:xfrm>
            <a:off x="6898061" y="3280094"/>
            <a:ext cx="197141" cy="161278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E0C2D19-F42E-483C-8633-21454CF225A1}"/>
              </a:ext>
            </a:extLst>
          </p:cNvPr>
          <p:cNvSpPr/>
          <p:nvPr/>
        </p:nvSpPr>
        <p:spPr>
          <a:xfrm>
            <a:off x="7439457" y="2508308"/>
            <a:ext cx="188752" cy="238456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219676E-6713-47B8-924C-38370A4DB68B}"/>
              </a:ext>
            </a:extLst>
          </p:cNvPr>
          <p:cNvSpPr/>
          <p:nvPr/>
        </p:nvSpPr>
        <p:spPr>
          <a:xfrm>
            <a:off x="7982579" y="2483142"/>
            <a:ext cx="188298" cy="24097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34AF9F4-E130-4A56-BB9C-1F86789D5029}"/>
              </a:ext>
            </a:extLst>
          </p:cNvPr>
          <p:cNvSpPr/>
          <p:nvPr/>
        </p:nvSpPr>
        <p:spPr>
          <a:xfrm>
            <a:off x="8527526" y="2709644"/>
            <a:ext cx="180246" cy="218323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1184730-F8FF-45EC-B0CE-CA58A86A310B}"/>
              </a:ext>
            </a:extLst>
          </p:cNvPr>
          <p:cNvSpPr/>
          <p:nvPr/>
        </p:nvSpPr>
        <p:spPr>
          <a:xfrm>
            <a:off x="9055915" y="3045204"/>
            <a:ext cx="188753" cy="18455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9D86A2E-7A9E-4963-B0AA-FD3989BC345E}"/>
              </a:ext>
            </a:extLst>
          </p:cNvPr>
          <p:cNvSpPr/>
          <p:nvPr/>
        </p:nvSpPr>
        <p:spPr>
          <a:xfrm>
            <a:off x="9599318" y="2961314"/>
            <a:ext cx="190633" cy="192946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5872632-70DD-4E4C-AB69-B271F777A4AF}"/>
              </a:ext>
            </a:extLst>
          </p:cNvPr>
          <p:cNvSpPr/>
          <p:nvPr/>
        </p:nvSpPr>
        <p:spPr>
          <a:xfrm>
            <a:off x="10142290" y="2499919"/>
            <a:ext cx="184558" cy="23921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FACA7B1-B1C3-43AE-9BA9-8EC4449B5978}"/>
              </a:ext>
            </a:extLst>
          </p:cNvPr>
          <p:cNvSpPr/>
          <p:nvPr/>
        </p:nvSpPr>
        <p:spPr>
          <a:xfrm>
            <a:off x="6037278" y="2142686"/>
            <a:ext cx="181761" cy="275019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B7ACBF8-17EA-4D80-97DA-AA46AC837F08}"/>
              </a:ext>
            </a:extLst>
          </p:cNvPr>
          <p:cNvSpPr/>
          <p:nvPr/>
        </p:nvSpPr>
        <p:spPr>
          <a:xfrm>
            <a:off x="6579280" y="1645640"/>
            <a:ext cx="173372" cy="32472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C4D4948-3BA7-44E0-BC7D-98E78CD99658}"/>
              </a:ext>
            </a:extLst>
          </p:cNvPr>
          <p:cNvSpPr/>
          <p:nvPr/>
        </p:nvSpPr>
        <p:spPr>
          <a:xfrm>
            <a:off x="7124564" y="1645639"/>
            <a:ext cx="181761" cy="32472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CD8DE3F-90EA-4B86-B653-A191445468AF}"/>
              </a:ext>
            </a:extLst>
          </p:cNvPr>
          <p:cNvSpPr/>
          <p:nvPr/>
        </p:nvSpPr>
        <p:spPr>
          <a:xfrm>
            <a:off x="7661764" y="2407640"/>
            <a:ext cx="181760" cy="248523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5E930FA1-BB91-43EC-876E-8DBFB497381D}"/>
              </a:ext>
            </a:extLst>
          </p:cNvPr>
          <p:cNvSpPr/>
          <p:nvPr/>
        </p:nvSpPr>
        <p:spPr>
          <a:xfrm>
            <a:off x="8199664" y="2441196"/>
            <a:ext cx="172550" cy="245168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CE8C3B9-49F5-4163-AFD9-3D6929521AB2}"/>
              </a:ext>
            </a:extLst>
          </p:cNvPr>
          <p:cNvSpPr/>
          <p:nvPr/>
        </p:nvSpPr>
        <p:spPr>
          <a:xfrm>
            <a:off x="8732938" y="2231472"/>
            <a:ext cx="184559" cy="265930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7BCB6350-DA81-4BC9-B6CB-2A198A394042}"/>
              </a:ext>
            </a:extLst>
          </p:cNvPr>
          <p:cNvSpPr/>
          <p:nvPr/>
        </p:nvSpPr>
        <p:spPr>
          <a:xfrm>
            <a:off x="9269835" y="1862356"/>
            <a:ext cx="184559" cy="302842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C6A7E1E6-6907-47BB-83C8-E8C687717EC6}"/>
              </a:ext>
            </a:extLst>
          </p:cNvPr>
          <p:cNvSpPr/>
          <p:nvPr/>
        </p:nvSpPr>
        <p:spPr>
          <a:xfrm>
            <a:off x="9816391" y="1946247"/>
            <a:ext cx="174897" cy="294822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36B03F31-3AEB-45BC-BFD7-3C5C95A0B033}"/>
              </a:ext>
            </a:extLst>
          </p:cNvPr>
          <p:cNvSpPr/>
          <p:nvPr/>
        </p:nvSpPr>
        <p:spPr>
          <a:xfrm>
            <a:off x="10353287" y="2407641"/>
            <a:ext cx="174896" cy="248008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8078DD3-40D7-4655-822B-074E01F20F80}"/>
              </a:ext>
            </a:extLst>
          </p:cNvPr>
          <p:cNvSpPr/>
          <p:nvPr/>
        </p:nvSpPr>
        <p:spPr>
          <a:xfrm>
            <a:off x="10777057" y="3171039"/>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3DBA7FD0-B31E-4EEC-B243-48A7789E318A}"/>
              </a:ext>
            </a:extLst>
          </p:cNvPr>
          <p:cNvSpPr/>
          <p:nvPr/>
        </p:nvSpPr>
        <p:spPr>
          <a:xfrm>
            <a:off x="10777057" y="3382860"/>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9007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18E88-1A4D-4662-BEF7-4CAE1728652C}"/>
              </a:ext>
            </a:extLst>
          </p:cNvPr>
          <p:cNvSpPr>
            <a:spLocks noGrp="1"/>
          </p:cNvSpPr>
          <p:nvPr>
            <p:ph type="title"/>
          </p:nvPr>
        </p:nvSpPr>
        <p:spPr>
          <a:xfrm>
            <a:off x="1484311" y="1081548"/>
            <a:ext cx="3333495" cy="1504335"/>
          </a:xfrm>
        </p:spPr>
        <p:txBody>
          <a:bodyPr vert="horz" lIns="91440" tIns="45720" rIns="91440" bIns="45720" rtlCol="0" anchor="ctr">
            <a:normAutofit/>
          </a:bodyPr>
          <a:lstStyle/>
          <a:p>
            <a:r>
              <a:rPr lang="en-US" sz="2400" dirty="0"/>
              <a:t>Job Role Summaries</a:t>
            </a:r>
          </a:p>
        </p:txBody>
      </p:sp>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484311" y="2666999"/>
            <a:ext cx="3333496" cy="3124201"/>
          </a:xfrm>
        </p:spPr>
        <p:txBody>
          <a:bodyPr vert="horz" lIns="91440" tIns="45720" rIns="91440" bIns="45720" rtlCol="0" anchor="t">
            <a:normAutofit fontScale="92500" lnSpcReduction="10000"/>
          </a:bodyPr>
          <a:lstStyle/>
          <a:p>
            <a:r>
              <a:rPr lang="en-US" sz="1600" dirty="0"/>
              <a:t>Looking at trends among job roles led to the notion of a comparative analysis on each role by department. The following table shows various attributes regarding each job role. Factors that showed no significant difference between job roles were excluded.</a:t>
            </a:r>
          </a:p>
          <a:p>
            <a:r>
              <a:rPr lang="en-US" sz="1600" dirty="0"/>
              <a:t>The following slides will break this table down by department.</a:t>
            </a:r>
          </a:p>
          <a:p>
            <a:r>
              <a:rPr lang="en-US" sz="1600" dirty="0"/>
              <a:t>The managers is an aggregate from each department that will be split out in future slides.</a:t>
            </a:r>
          </a:p>
        </p:txBody>
      </p:sp>
      <p:pic>
        <p:nvPicPr>
          <p:cNvPr id="7" name="Content Placeholder 6">
            <a:extLst>
              <a:ext uri="{FF2B5EF4-FFF2-40B4-BE49-F238E27FC236}">
                <a16:creationId xmlns:a16="http://schemas.microsoft.com/office/drawing/2014/main" id="{687DB644-F92A-4D26-B5BC-6D205D0041AC}"/>
              </a:ext>
            </a:extLst>
          </p:cNvPr>
          <p:cNvPicPr>
            <a:picLocks noGrp="1" noChangeAspect="1"/>
          </p:cNvPicPr>
          <p:nvPr>
            <p:ph sz="half" idx="2"/>
          </p:nvPr>
        </p:nvPicPr>
        <p:blipFill>
          <a:blip r:embed="rId2"/>
          <a:srcRect/>
          <a:stretch/>
        </p:blipFill>
        <p:spPr>
          <a:xfrm>
            <a:off x="5264827" y="1537460"/>
            <a:ext cx="6235401" cy="3349727"/>
          </a:xfrm>
          <a:prstGeom prst="roundRect">
            <a:avLst>
              <a:gd name="adj" fmla="val 4380"/>
            </a:avLst>
          </a:prstGeom>
          <a:ln w="38100">
            <a:solidFill>
              <a:schemeClr val="tx1"/>
            </a:solidFill>
          </a:ln>
          <a:effectLst/>
        </p:spPr>
      </p:pic>
    </p:spTree>
    <p:extLst>
      <p:ext uri="{BB962C8B-B14F-4D97-AF65-F5344CB8AC3E}">
        <p14:creationId xmlns:p14="http://schemas.microsoft.com/office/powerpoint/2010/main" val="16745990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994263" y="2666999"/>
            <a:ext cx="9144000" cy="3658300"/>
          </a:xfrm>
        </p:spPr>
        <p:txBody>
          <a:bodyPr vert="horz" lIns="91440" tIns="45720" rIns="91440" bIns="45720" rtlCol="0" anchor="t">
            <a:normAutofit/>
          </a:bodyPr>
          <a:lstStyle/>
          <a:p>
            <a:r>
              <a:rPr lang="en-US" sz="1600" dirty="0"/>
              <a:t>Human Resources:</a:t>
            </a:r>
          </a:p>
          <a:p>
            <a:pPr lvl="1"/>
            <a:r>
              <a:rPr lang="en-US" sz="1400" dirty="0"/>
              <a:t>Nearly ¼ of these employees leave and ¼ work overtime.</a:t>
            </a:r>
          </a:p>
          <a:p>
            <a:pPr lvl="1"/>
            <a:r>
              <a:rPr lang="en-US" sz="1400" dirty="0"/>
              <a:t>With an average age of 34, total working years of 6.11 and years in role being 4.59, this is most likely one of the first few jobs for these employees.</a:t>
            </a:r>
          </a:p>
          <a:p>
            <a:pPr lvl="1"/>
            <a:r>
              <a:rPr lang="en-US" sz="1400" dirty="0"/>
              <a:t>HR personnel have one of the lowest years since promotion among all employees which is concerning given having the 2</a:t>
            </a:r>
            <a:r>
              <a:rPr lang="en-US" sz="1400" baseline="30000" dirty="0"/>
              <a:t>nd</a:t>
            </a:r>
            <a:r>
              <a:rPr lang="en-US" sz="1400" dirty="0"/>
              <a:t> highest attrition rates. Other factors contributing to this attrition rate could be the monthly income, which is one of the lowest.</a:t>
            </a:r>
          </a:p>
          <a:p>
            <a:pPr lvl="1"/>
            <a:endParaRPr lang="en-US" sz="1400" dirty="0"/>
          </a:p>
        </p:txBody>
      </p:sp>
      <p:sp>
        <p:nvSpPr>
          <p:cNvPr id="16" name="Title 1">
            <a:extLst>
              <a:ext uri="{FF2B5EF4-FFF2-40B4-BE49-F238E27FC236}">
                <a16:creationId xmlns:a16="http://schemas.microsoft.com/office/drawing/2014/main" id="{DCF236F1-8272-47D1-ACA0-1660B7F3F09A}"/>
              </a:ext>
            </a:extLst>
          </p:cNvPr>
          <p:cNvSpPr txBox="1">
            <a:spLocks/>
          </p:cNvSpPr>
          <p:nvPr/>
        </p:nvSpPr>
        <p:spPr>
          <a:xfrm>
            <a:off x="1484310" y="0"/>
            <a:ext cx="10018713" cy="1752599"/>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Human Resources</a:t>
            </a:r>
          </a:p>
        </p:txBody>
      </p:sp>
      <p:pic>
        <p:nvPicPr>
          <p:cNvPr id="21" name="Picture 20">
            <a:extLst>
              <a:ext uri="{FF2B5EF4-FFF2-40B4-BE49-F238E27FC236}">
                <a16:creationId xmlns:a16="http://schemas.microsoft.com/office/drawing/2014/main" id="{980C6EF5-3DC8-4148-8D27-6262C7F0A4C4}"/>
              </a:ext>
            </a:extLst>
          </p:cNvPr>
          <p:cNvPicPr>
            <a:picLocks noChangeAspect="1"/>
          </p:cNvPicPr>
          <p:nvPr/>
        </p:nvPicPr>
        <p:blipFill rotWithShape="1">
          <a:blip r:embed="rId2"/>
          <a:srcRect b="83121"/>
          <a:stretch/>
        </p:blipFill>
        <p:spPr>
          <a:xfrm>
            <a:off x="2527137" y="1237025"/>
            <a:ext cx="7933057" cy="719336"/>
          </a:xfrm>
          <a:prstGeom prst="rect">
            <a:avLst/>
          </a:prstGeom>
        </p:spPr>
      </p:pic>
      <p:pic>
        <p:nvPicPr>
          <p:cNvPr id="20" name="Picture 19">
            <a:extLst>
              <a:ext uri="{FF2B5EF4-FFF2-40B4-BE49-F238E27FC236}">
                <a16:creationId xmlns:a16="http://schemas.microsoft.com/office/drawing/2014/main" id="{877963A8-51B5-4B63-889D-C597E9303C40}"/>
              </a:ext>
            </a:extLst>
          </p:cNvPr>
          <p:cNvPicPr>
            <a:picLocks noChangeAspect="1"/>
          </p:cNvPicPr>
          <p:nvPr/>
        </p:nvPicPr>
        <p:blipFill rotWithShape="1">
          <a:blip r:embed="rId2"/>
          <a:srcRect t="26259" b="65190"/>
          <a:stretch/>
        </p:blipFill>
        <p:spPr>
          <a:xfrm>
            <a:off x="2527137" y="1942583"/>
            <a:ext cx="7933057" cy="364389"/>
          </a:xfrm>
          <a:prstGeom prst="rect">
            <a:avLst/>
          </a:prstGeom>
        </p:spPr>
      </p:pic>
    </p:spTree>
    <p:extLst>
      <p:ext uri="{BB962C8B-B14F-4D97-AF65-F5344CB8AC3E}">
        <p14:creationId xmlns:p14="http://schemas.microsoft.com/office/powerpoint/2010/main" val="37385149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994263" y="4068661"/>
            <a:ext cx="9144000" cy="2256637"/>
          </a:xfrm>
        </p:spPr>
        <p:txBody>
          <a:bodyPr vert="horz" lIns="91440" tIns="45720" rIns="91440" bIns="45720" rtlCol="0" anchor="t">
            <a:normAutofit/>
          </a:bodyPr>
          <a:lstStyle/>
          <a:p>
            <a:r>
              <a:rPr lang="en-US" sz="1600" dirty="0"/>
              <a:t>Compared to other departments, Research and Development has the lowest average attrition rate and the highest years at the company.</a:t>
            </a:r>
          </a:p>
          <a:p>
            <a:r>
              <a:rPr lang="en-US" sz="1600" dirty="0"/>
              <a:t>Noticeable takeaways:</a:t>
            </a:r>
          </a:p>
          <a:p>
            <a:pPr lvl="1"/>
            <a:r>
              <a:rPr lang="en-US" sz="1200" dirty="0"/>
              <a:t>Research scientists have the highest percentage of employees who work overtime as well as one of the lowest monthly incomes… yet have the 2</a:t>
            </a:r>
            <a:r>
              <a:rPr lang="en-US" sz="1200" baseline="30000" dirty="0"/>
              <a:t>nd</a:t>
            </a:r>
            <a:r>
              <a:rPr lang="en-US" sz="1200" dirty="0"/>
              <a:t> highest job satisfaction!</a:t>
            </a:r>
          </a:p>
          <a:p>
            <a:pPr lvl="1"/>
            <a:r>
              <a:rPr lang="en-US" sz="1200" dirty="0"/>
              <a:t>Research directors have the lowest attrition rates among all employees and one of the highest years at company averages, but also have the lowest job satisfaction ratings at the company. This seems odd given their salaries and high ratings in the other categories.</a:t>
            </a:r>
          </a:p>
        </p:txBody>
      </p:sp>
      <p:sp>
        <p:nvSpPr>
          <p:cNvPr id="16" name="Title 1">
            <a:extLst>
              <a:ext uri="{FF2B5EF4-FFF2-40B4-BE49-F238E27FC236}">
                <a16:creationId xmlns:a16="http://schemas.microsoft.com/office/drawing/2014/main" id="{DCF236F1-8272-47D1-ACA0-1660B7F3F09A}"/>
              </a:ext>
            </a:extLst>
          </p:cNvPr>
          <p:cNvSpPr txBox="1">
            <a:spLocks/>
          </p:cNvSpPr>
          <p:nvPr/>
        </p:nvSpPr>
        <p:spPr>
          <a:xfrm>
            <a:off x="1484310" y="0"/>
            <a:ext cx="10018713" cy="1752599"/>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Research and Development</a:t>
            </a:r>
          </a:p>
        </p:txBody>
      </p:sp>
      <p:grpSp>
        <p:nvGrpSpPr>
          <p:cNvPr id="2" name="Group 1">
            <a:extLst>
              <a:ext uri="{FF2B5EF4-FFF2-40B4-BE49-F238E27FC236}">
                <a16:creationId xmlns:a16="http://schemas.microsoft.com/office/drawing/2014/main" id="{2A43BDAE-8556-4EA8-AB97-40BF407B0B34}"/>
              </a:ext>
            </a:extLst>
          </p:cNvPr>
          <p:cNvGrpSpPr/>
          <p:nvPr/>
        </p:nvGrpSpPr>
        <p:grpSpPr>
          <a:xfrm>
            <a:off x="2527137" y="1183593"/>
            <a:ext cx="7933058" cy="2748698"/>
            <a:chOff x="2878118" y="100303"/>
            <a:chExt cx="7933058" cy="2748698"/>
          </a:xfrm>
        </p:grpSpPr>
        <p:pic>
          <p:nvPicPr>
            <p:cNvPr id="12" name="Picture 11">
              <a:extLst>
                <a:ext uri="{FF2B5EF4-FFF2-40B4-BE49-F238E27FC236}">
                  <a16:creationId xmlns:a16="http://schemas.microsoft.com/office/drawing/2014/main" id="{ABAABBD5-5476-4B89-8231-CF2B419765A2}"/>
                </a:ext>
              </a:extLst>
            </p:cNvPr>
            <p:cNvPicPr>
              <a:picLocks noChangeAspect="1"/>
            </p:cNvPicPr>
            <p:nvPr/>
          </p:nvPicPr>
          <p:blipFill rotWithShape="1">
            <a:blip r:embed="rId2"/>
            <a:srcRect t="36271" b="55264"/>
            <a:stretch/>
          </p:blipFill>
          <p:spPr>
            <a:xfrm>
              <a:off x="2878119" y="1232128"/>
              <a:ext cx="7933057" cy="360727"/>
            </a:xfrm>
            <a:prstGeom prst="rect">
              <a:avLst/>
            </a:prstGeom>
          </p:spPr>
        </p:pic>
        <p:pic>
          <p:nvPicPr>
            <p:cNvPr id="13" name="Picture 12">
              <a:extLst>
                <a:ext uri="{FF2B5EF4-FFF2-40B4-BE49-F238E27FC236}">
                  <a16:creationId xmlns:a16="http://schemas.microsoft.com/office/drawing/2014/main" id="{A439A878-A9D1-48E4-936B-FAFCA0393EF9}"/>
                </a:ext>
              </a:extLst>
            </p:cNvPr>
            <p:cNvPicPr>
              <a:picLocks noChangeAspect="1"/>
            </p:cNvPicPr>
            <p:nvPr/>
          </p:nvPicPr>
          <p:blipFill rotWithShape="1">
            <a:blip r:embed="rId2"/>
            <a:srcRect t="-2" b="73329"/>
            <a:stretch/>
          </p:blipFill>
          <p:spPr>
            <a:xfrm>
              <a:off x="2878119" y="100303"/>
              <a:ext cx="7933057" cy="1136721"/>
            </a:xfrm>
            <a:prstGeom prst="rect">
              <a:avLst/>
            </a:prstGeom>
          </p:spPr>
        </p:pic>
        <p:pic>
          <p:nvPicPr>
            <p:cNvPr id="14" name="Picture 13">
              <a:extLst>
                <a:ext uri="{FF2B5EF4-FFF2-40B4-BE49-F238E27FC236}">
                  <a16:creationId xmlns:a16="http://schemas.microsoft.com/office/drawing/2014/main" id="{9D868632-C51F-4BA5-BC2F-77FB597F911B}"/>
                </a:ext>
              </a:extLst>
            </p:cNvPr>
            <p:cNvPicPr>
              <a:picLocks noChangeAspect="1"/>
            </p:cNvPicPr>
            <p:nvPr/>
          </p:nvPicPr>
          <p:blipFill rotWithShape="1">
            <a:blip r:embed="rId2"/>
            <a:srcRect t="51089" b="19120"/>
            <a:stretch/>
          </p:blipFill>
          <p:spPr>
            <a:xfrm>
              <a:off x="2878118" y="1579418"/>
              <a:ext cx="7933057" cy="1269583"/>
            </a:xfrm>
            <a:prstGeom prst="rect">
              <a:avLst/>
            </a:prstGeom>
          </p:spPr>
        </p:pic>
      </p:grpSp>
    </p:spTree>
    <p:extLst>
      <p:ext uri="{BB962C8B-B14F-4D97-AF65-F5344CB8AC3E}">
        <p14:creationId xmlns:p14="http://schemas.microsoft.com/office/powerpoint/2010/main" val="26158666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994263" y="2716057"/>
            <a:ext cx="9144000" cy="3609242"/>
          </a:xfrm>
        </p:spPr>
        <p:txBody>
          <a:bodyPr vert="horz" lIns="91440" tIns="45720" rIns="91440" bIns="45720" rtlCol="0" anchor="t">
            <a:normAutofit fontScale="92500" lnSpcReduction="10000"/>
          </a:bodyPr>
          <a:lstStyle/>
          <a:p>
            <a:r>
              <a:rPr lang="en-US" sz="1600" dirty="0"/>
              <a:t>The sales department has the highest average attrition rate, but this is slightly skewed given the large percentage of sales representatives who leave.</a:t>
            </a:r>
          </a:p>
          <a:p>
            <a:r>
              <a:rPr lang="en-US" sz="1600" dirty="0"/>
              <a:t>A study published by LinkedIn on December 3</a:t>
            </a:r>
            <a:r>
              <a:rPr lang="en-US" sz="1600" baseline="30000" dirty="0"/>
              <a:t>rd</a:t>
            </a:r>
            <a:r>
              <a:rPr lang="en-US" sz="1600" dirty="0"/>
              <a:t>, 2017 cites that the average sales representative turnover in the United States is around 34.7%. This company is seeing percentages 10%+ higher than that. This could be a byproduct of the role itself or simply the market it operates in.</a:t>
            </a:r>
          </a:p>
          <a:p>
            <a:r>
              <a:rPr lang="en-US" sz="1600" dirty="0"/>
              <a:t>Both job roles within the sales department work have about 1/3 of their employees working overtime which is not uncommon for sales role and they actually have fairly high job satisfaction ratings.</a:t>
            </a:r>
          </a:p>
          <a:p>
            <a:r>
              <a:rPr lang="en-US" sz="1600" dirty="0"/>
              <a:t>If there were an opportunity for stabilization and retention, this department could utilize it. Given more data, an analysis on human costs could provide some useful insight. Below are some of the questions I would be interested in asking:</a:t>
            </a:r>
          </a:p>
          <a:p>
            <a:pPr lvl="1"/>
            <a:r>
              <a:rPr lang="en-US" sz="1400" dirty="0"/>
              <a:t>What is the average cost to hire and train a sales representative? </a:t>
            </a:r>
          </a:p>
          <a:p>
            <a:pPr lvl="1"/>
            <a:r>
              <a:rPr lang="en-US" sz="1400" dirty="0"/>
              <a:t>If the attrition rate was decreased by even 10% to meet the national average, what is the cost savings for the company? Might it be worth investing in these employees more to decrease the turnover rates?</a:t>
            </a:r>
          </a:p>
          <a:p>
            <a:endParaRPr lang="en-US" sz="1400" dirty="0"/>
          </a:p>
          <a:p>
            <a:pPr lvl="1"/>
            <a:endParaRPr lang="en-US" sz="1400" dirty="0"/>
          </a:p>
        </p:txBody>
      </p:sp>
      <p:sp>
        <p:nvSpPr>
          <p:cNvPr id="16" name="Title 1">
            <a:extLst>
              <a:ext uri="{FF2B5EF4-FFF2-40B4-BE49-F238E27FC236}">
                <a16:creationId xmlns:a16="http://schemas.microsoft.com/office/drawing/2014/main" id="{DCF236F1-8272-47D1-ACA0-1660B7F3F09A}"/>
              </a:ext>
            </a:extLst>
          </p:cNvPr>
          <p:cNvSpPr txBox="1">
            <a:spLocks/>
          </p:cNvSpPr>
          <p:nvPr/>
        </p:nvSpPr>
        <p:spPr>
          <a:xfrm>
            <a:off x="1484310" y="0"/>
            <a:ext cx="10018713" cy="1752599"/>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Sales</a:t>
            </a:r>
          </a:p>
        </p:txBody>
      </p:sp>
      <p:grpSp>
        <p:nvGrpSpPr>
          <p:cNvPr id="2" name="Group 1">
            <a:extLst>
              <a:ext uri="{FF2B5EF4-FFF2-40B4-BE49-F238E27FC236}">
                <a16:creationId xmlns:a16="http://schemas.microsoft.com/office/drawing/2014/main" id="{CADB9C4D-8800-4C48-A5FD-83DC341D70D7}"/>
              </a:ext>
            </a:extLst>
          </p:cNvPr>
          <p:cNvGrpSpPr/>
          <p:nvPr/>
        </p:nvGrpSpPr>
        <p:grpSpPr>
          <a:xfrm>
            <a:off x="2527137" y="1237025"/>
            <a:ext cx="7933057" cy="1479032"/>
            <a:chOff x="2527137" y="1237025"/>
            <a:chExt cx="7933057" cy="1479032"/>
          </a:xfrm>
        </p:grpSpPr>
        <p:pic>
          <p:nvPicPr>
            <p:cNvPr id="21" name="Picture 20">
              <a:extLst>
                <a:ext uri="{FF2B5EF4-FFF2-40B4-BE49-F238E27FC236}">
                  <a16:creationId xmlns:a16="http://schemas.microsoft.com/office/drawing/2014/main" id="{980C6EF5-3DC8-4148-8D27-6262C7F0A4C4}"/>
                </a:ext>
              </a:extLst>
            </p:cNvPr>
            <p:cNvPicPr>
              <a:picLocks noChangeAspect="1"/>
            </p:cNvPicPr>
            <p:nvPr/>
          </p:nvPicPr>
          <p:blipFill rotWithShape="1">
            <a:blip r:embed="rId2"/>
            <a:srcRect b="83121"/>
            <a:stretch/>
          </p:blipFill>
          <p:spPr>
            <a:xfrm>
              <a:off x="2527137" y="1237025"/>
              <a:ext cx="7933057" cy="719336"/>
            </a:xfrm>
            <a:prstGeom prst="rect">
              <a:avLst/>
            </a:prstGeom>
          </p:spPr>
        </p:pic>
        <p:pic>
          <p:nvPicPr>
            <p:cNvPr id="6" name="Picture 5">
              <a:extLst>
                <a:ext uri="{FF2B5EF4-FFF2-40B4-BE49-F238E27FC236}">
                  <a16:creationId xmlns:a16="http://schemas.microsoft.com/office/drawing/2014/main" id="{4DF2F700-05C7-4316-9A5E-329F071E7609}"/>
                </a:ext>
              </a:extLst>
            </p:cNvPr>
            <p:cNvPicPr>
              <a:picLocks noChangeAspect="1"/>
            </p:cNvPicPr>
            <p:nvPr/>
          </p:nvPicPr>
          <p:blipFill rotWithShape="1">
            <a:blip r:embed="rId2"/>
            <a:srcRect t="80919" b="-481"/>
            <a:stretch/>
          </p:blipFill>
          <p:spPr>
            <a:xfrm>
              <a:off x="2527137" y="1882473"/>
              <a:ext cx="7933057" cy="833584"/>
            </a:xfrm>
            <a:prstGeom prst="rect">
              <a:avLst/>
            </a:prstGeom>
          </p:spPr>
        </p:pic>
      </p:grpSp>
      <p:sp>
        <p:nvSpPr>
          <p:cNvPr id="8" name="TextBox 7">
            <a:extLst>
              <a:ext uri="{FF2B5EF4-FFF2-40B4-BE49-F238E27FC236}">
                <a16:creationId xmlns:a16="http://schemas.microsoft.com/office/drawing/2014/main" id="{15A9A5D2-DD08-4B8D-B74D-82DD7C554214}"/>
              </a:ext>
            </a:extLst>
          </p:cNvPr>
          <p:cNvSpPr txBox="1"/>
          <p:nvPr/>
        </p:nvSpPr>
        <p:spPr>
          <a:xfrm>
            <a:off x="3003258" y="6484690"/>
            <a:ext cx="6543413" cy="276999"/>
          </a:xfrm>
          <a:prstGeom prst="rect">
            <a:avLst/>
          </a:prstGeom>
          <a:noFill/>
        </p:spPr>
        <p:txBody>
          <a:bodyPr wrap="square" rtlCol="0">
            <a:spAutoFit/>
          </a:bodyPr>
          <a:lstStyle/>
          <a:p>
            <a:r>
              <a:rPr lang="en-US" sz="1200" dirty="0"/>
              <a:t>Source: </a:t>
            </a:r>
            <a:r>
              <a:rPr lang="en-US" sz="1200" dirty="0">
                <a:hlinkClick r:id="rId3"/>
              </a:rPr>
              <a:t>https://www.linkedin.com/pulse/why-turnover-so-high-b2b-sales-anthony-chaine/</a:t>
            </a:r>
            <a:endParaRPr lang="en-US" sz="1200" dirty="0"/>
          </a:p>
        </p:txBody>
      </p:sp>
    </p:spTree>
    <p:extLst>
      <p:ext uri="{BB962C8B-B14F-4D97-AF65-F5344CB8AC3E}">
        <p14:creationId xmlns:p14="http://schemas.microsoft.com/office/powerpoint/2010/main" val="25771949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18E88-1A4D-4662-BEF7-4CAE1728652C}"/>
              </a:ext>
            </a:extLst>
          </p:cNvPr>
          <p:cNvSpPr>
            <a:spLocks noGrp="1"/>
          </p:cNvSpPr>
          <p:nvPr>
            <p:ph type="title"/>
          </p:nvPr>
        </p:nvSpPr>
        <p:spPr>
          <a:xfrm>
            <a:off x="1484311" y="1081548"/>
            <a:ext cx="3333495" cy="1504335"/>
          </a:xfrm>
        </p:spPr>
        <p:txBody>
          <a:bodyPr vert="horz" lIns="91440" tIns="45720" rIns="91440" bIns="45720" rtlCol="0" anchor="ctr">
            <a:normAutofit/>
          </a:bodyPr>
          <a:lstStyle/>
          <a:p>
            <a:r>
              <a:rPr lang="en-US" sz="2400" dirty="0"/>
              <a:t>Manager Analysis by Department</a:t>
            </a:r>
          </a:p>
        </p:txBody>
      </p:sp>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484311" y="2666999"/>
            <a:ext cx="3532306" cy="3624744"/>
          </a:xfrm>
        </p:spPr>
        <p:txBody>
          <a:bodyPr vert="horz" lIns="91440" tIns="45720" rIns="91440" bIns="45720" rtlCol="0" anchor="t">
            <a:normAutofit fontScale="85000" lnSpcReduction="20000"/>
          </a:bodyPr>
          <a:lstStyle/>
          <a:p>
            <a:r>
              <a:rPr lang="en-US" sz="1600" dirty="0"/>
              <a:t>The average age of managers is around 45-50 years old. Human Resources managers have the widest range of ages.</a:t>
            </a:r>
          </a:p>
          <a:p>
            <a:r>
              <a:rPr lang="en-US" sz="1600" dirty="0"/>
              <a:t>The total working years is very similar to manager ages with a very high percent of the total years being around 20-25.</a:t>
            </a:r>
          </a:p>
          <a:p>
            <a:r>
              <a:rPr lang="en-US" sz="1600" dirty="0"/>
              <a:t>Manager job satisfaction is generally a 2. The Research and Development managers have a more broad range with the majority coming in at a 1 or a 3.</a:t>
            </a:r>
          </a:p>
          <a:p>
            <a:r>
              <a:rPr lang="en-US" sz="1600" dirty="0"/>
              <a:t>Attrition rates among managers is the most interesting graph among these. NONE of the Human Resources managers left their job. Granted there were only 8 of them in the dataset, the fact that none of them left is a strong takeaway here.</a:t>
            </a:r>
          </a:p>
        </p:txBody>
      </p:sp>
      <p:pic>
        <p:nvPicPr>
          <p:cNvPr id="7" name="Content Placeholder 6">
            <a:extLst>
              <a:ext uri="{FF2B5EF4-FFF2-40B4-BE49-F238E27FC236}">
                <a16:creationId xmlns:a16="http://schemas.microsoft.com/office/drawing/2014/main" id="{687DB644-F92A-4D26-B5BC-6D205D0041AC}"/>
              </a:ext>
            </a:extLst>
          </p:cNvPr>
          <p:cNvPicPr>
            <a:picLocks noGrp="1" noChangeAspect="1"/>
          </p:cNvPicPr>
          <p:nvPr>
            <p:ph sz="half" idx="2"/>
          </p:nvPr>
        </p:nvPicPr>
        <p:blipFill>
          <a:blip r:embed="rId2"/>
          <a:srcRect/>
          <a:stretch/>
        </p:blipFill>
        <p:spPr>
          <a:xfrm>
            <a:off x="5497467" y="1537460"/>
            <a:ext cx="5770120" cy="3349727"/>
          </a:xfrm>
          <a:prstGeom prst="roundRect">
            <a:avLst>
              <a:gd name="adj" fmla="val 4380"/>
            </a:avLst>
          </a:prstGeom>
          <a:ln w="38100">
            <a:solidFill>
              <a:schemeClr val="tx1"/>
            </a:solidFill>
          </a:ln>
          <a:effectLst/>
        </p:spPr>
      </p:pic>
      <p:sp>
        <p:nvSpPr>
          <p:cNvPr id="6" name="Rectangle 5">
            <a:extLst>
              <a:ext uri="{FF2B5EF4-FFF2-40B4-BE49-F238E27FC236}">
                <a16:creationId xmlns:a16="http://schemas.microsoft.com/office/drawing/2014/main" id="{5FE759A6-A255-4E3B-8C59-821DB7C94B94}"/>
              </a:ext>
            </a:extLst>
          </p:cNvPr>
          <p:cNvSpPr/>
          <p:nvPr/>
        </p:nvSpPr>
        <p:spPr>
          <a:xfrm>
            <a:off x="8770243" y="3659187"/>
            <a:ext cx="716216" cy="482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07804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15FF890B-3CE7-403A-AECE-2DE04FC7AF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22" name="Freeform 6">
              <a:extLst>
                <a:ext uri="{FF2B5EF4-FFF2-40B4-BE49-F238E27FC236}">
                  <a16:creationId xmlns:a16="http://schemas.microsoft.com/office/drawing/2014/main" id="{99A4E160-6CFD-4514-9E20-CA6692CCD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3" name="Freeform 7">
              <a:extLst>
                <a:ext uri="{FF2B5EF4-FFF2-40B4-BE49-F238E27FC236}">
                  <a16:creationId xmlns:a16="http://schemas.microsoft.com/office/drawing/2014/main" id="{3DCD16F5-8D15-45FD-BA62-ADAC08183A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4" name="Freeform 8">
              <a:extLst>
                <a:ext uri="{FF2B5EF4-FFF2-40B4-BE49-F238E27FC236}">
                  <a16:creationId xmlns:a16="http://schemas.microsoft.com/office/drawing/2014/main" id="{E7CFAF28-6FDA-4C2C-BE51-123D1115F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5" name="Freeform 9">
              <a:extLst>
                <a:ext uri="{FF2B5EF4-FFF2-40B4-BE49-F238E27FC236}">
                  <a16:creationId xmlns:a16="http://schemas.microsoft.com/office/drawing/2014/main" id="{1FD12703-0627-4991-B2A4-F96519F908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6" name="Freeform 10">
              <a:extLst>
                <a:ext uri="{FF2B5EF4-FFF2-40B4-BE49-F238E27FC236}">
                  <a16:creationId xmlns:a16="http://schemas.microsoft.com/office/drawing/2014/main" id="{A5758E0B-DF61-40A8-B765-BC6841906A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7" name="Freeform 11">
              <a:extLst>
                <a:ext uri="{FF2B5EF4-FFF2-40B4-BE49-F238E27FC236}">
                  <a16:creationId xmlns:a16="http://schemas.microsoft.com/office/drawing/2014/main" id="{3E063A1F-9566-4436-B4E3-2890FBBC2C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6" name="Title 1">
            <a:extLst>
              <a:ext uri="{FF2B5EF4-FFF2-40B4-BE49-F238E27FC236}">
                <a16:creationId xmlns:a16="http://schemas.microsoft.com/office/drawing/2014/main" id="{DCF236F1-8272-47D1-ACA0-1660B7F3F09A}"/>
              </a:ext>
            </a:extLst>
          </p:cNvPr>
          <p:cNvSpPr txBox="1">
            <a:spLocks/>
          </p:cNvSpPr>
          <p:nvPr/>
        </p:nvSpPr>
        <p:spPr>
          <a:xfrm>
            <a:off x="1484311" y="1081548"/>
            <a:ext cx="4611689" cy="1158313"/>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Aft>
                <a:spcPts val="600"/>
              </a:spcAft>
            </a:pPr>
            <a:r>
              <a:rPr lang="en-US" sz="2400" dirty="0"/>
              <a:t>Predicting Attrition</a:t>
            </a:r>
          </a:p>
        </p:txBody>
      </p:sp>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484311" y="2239861"/>
            <a:ext cx="4781292" cy="3551339"/>
          </a:xfrm>
        </p:spPr>
        <p:txBody>
          <a:bodyPr vert="horz" lIns="91440" tIns="45720" rIns="91440" bIns="45720" rtlCol="0" anchor="t">
            <a:normAutofit/>
          </a:bodyPr>
          <a:lstStyle/>
          <a:p>
            <a:r>
              <a:rPr lang="en-US" sz="1600" dirty="0"/>
              <a:t>A Naïve Bayes model was built to predict attrition among employees. </a:t>
            </a:r>
          </a:p>
          <a:p>
            <a:r>
              <a:rPr lang="en-US" sz="1600" dirty="0"/>
              <a:t>This model was chosen due to it having an affinity for smaller datasets similar to this and a strength for using multiple different data categories.</a:t>
            </a:r>
          </a:p>
          <a:p>
            <a:r>
              <a:rPr lang="en-US" sz="1600" dirty="0"/>
              <a:t>This model has an overall accuracy of 86.9%. It can correctly predict if employees will leave with 70% accuracy and has an accuracy of 89% when predicting if employees will stay.</a:t>
            </a:r>
            <a:endParaRPr lang="en-US" dirty="0"/>
          </a:p>
        </p:txBody>
      </p:sp>
      <p:pic>
        <p:nvPicPr>
          <p:cNvPr id="2" name="Picture 1">
            <a:extLst>
              <a:ext uri="{FF2B5EF4-FFF2-40B4-BE49-F238E27FC236}">
                <a16:creationId xmlns:a16="http://schemas.microsoft.com/office/drawing/2014/main" id="{FEC7B5F2-B489-4C7A-BCB7-BF4071418C67}"/>
              </a:ext>
            </a:extLst>
          </p:cNvPr>
          <p:cNvPicPr>
            <a:picLocks noChangeAspect="1"/>
          </p:cNvPicPr>
          <p:nvPr/>
        </p:nvPicPr>
        <p:blipFill>
          <a:blip r:embed="rId3"/>
          <a:stretch>
            <a:fillRect/>
          </a:stretch>
        </p:blipFill>
        <p:spPr>
          <a:xfrm>
            <a:off x="6638665" y="902475"/>
            <a:ext cx="3506197" cy="5053050"/>
          </a:xfrm>
          <a:prstGeom prst="roundRect">
            <a:avLst>
              <a:gd name="adj" fmla="val 4380"/>
            </a:avLst>
          </a:prstGeom>
          <a:ln w="38100">
            <a:solidFill>
              <a:schemeClr val="tx1"/>
            </a:solidFill>
          </a:ln>
          <a:effectLst/>
        </p:spPr>
      </p:pic>
    </p:spTree>
    <p:extLst>
      <p:ext uri="{BB962C8B-B14F-4D97-AF65-F5344CB8AC3E}">
        <p14:creationId xmlns:p14="http://schemas.microsoft.com/office/powerpoint/2010/main" val="3450544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C0106-2916-4F15-833F-E75AEAC1DB14}"/>
              </a:ext>
            </a:extLst>
          </p:cNvPr>
          <p:cNvSpPr>
            <a:spLocks noGrp="1"/>
          </p:cNvSpPr>
          <p:nvPr>
            <p:ph type="title"/>
          </p:nvPr>
        </p:nvSpPr>
        <p:spPr/>
        <p:txBody>
          <a:bodyPr/>
          <a:lstStyle/>
          <a:p>
            <a:r>
              <a:rPr lang="en-US" dirty="0"/>
              <a:t>Project Scope</a:t>
            </a:r>
          </a:p>
        </p:txBody>
      </p:sp>
      <p:sp>
        <p:nvSpPr>
          <p:cNvPr id="3" name="Content Placeholder 2">
            <a:extLst>
              <a:ext uri="{FF2B5EF4-FFF2-40B4-BE49-F238E27FC236}">
                <a16:creationId xmlns:a16="http://schemas.microsoft.com/office/drawing/2014/main" id="{070C8D81-F199-44D6-B573-7EBF90C34D26}"/>
              </a:ext>
            </a:extLst>
          </p:cNvPr>
          <p:cNvSpPr>
            <a:spLocks noGrp="1"/>
          </p:cNvSpPr>
          <p:nvPr>
            <p:ph idx="1"/>
          </p:nvPr>
        </p:nvSpPr>
        <p:spPr/>
        <p:txBody>
          <a:bodyPr/>
          <a:lstStyle/>
          <a:p>
            <a:r>
              <a:rPr lang="en-US" dirty="0"/>
              <a:t>Leveraging talent within an organization is a key factor to company success. </a:t>
            </a:r>
          </a:p>
          <a:p>
            <a:r>
              <a:rPr lang="en-US" dirty="0"/>
              <a:t>The science of developing employees and retaining them is what can separate the great companies from the good ones.</a:t>
            </a:r>
          </a:p>
          <a:p>
            <a:r>
              <a:rPr lang="en-US" dirty="0"/>
              <a:t>This project focuses on identifying factors that lead to attrition among employees and then predicting employees that have a higher </a:t>
            </a:r>
            <a:r>
              <a:rPr lang="en-US" dirty="0" err="1"/>
              <a:t>perctnage</a:t>
            </a:r>
            <a:r>
              <a:rPr lang="en-US" dirty="0"/>
              <a:t> chance of attrition than others.</a:t>
            </a:r>
          </a:p>
          <a:p>
            <a:endParaRPr lang="en-US" dirty="0"/>
          </a:p>
        </p:txBody>
      </p:sp>
    </p:spTree>
    <p:extLst>
      <p:ext uri="{BB962C8B-B14F-4D97-AF65-F5344CB8AC3E}">
        <p14:creationId xmlns:p14="http://schemas.microsoft.com/office/powerpoint/2010/main" val="28830830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15FF890B-3CE7-403A-AECE-2DE04FC7AF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22" name="Freeform 6">
              <a:extLst>
                <a:ext uri="{FF2B5EF4-FFF2-40B4-BE49-F238E27FC236}">
                  <a16:creationId xmlns:a16="http://schemas.microsoft.com/office/drawing/2014/main" id="{99A4E160-6CFD-4514-9E20-CA6692CCD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3" name="Freeform 7">
              <a:extLst>
                <a:ext uri="{FF2B5EF4-FFF2-40B4-BE49-F238E27FC236}">
                  <a16:creationId xmlns:a16="http://schemas.microsoft.com/office/drawing/2014/main" id="{3DCD16F5-8D15-45FD-BA62-ADAC08183A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4" name="Freeform 8">
              <a:extLst>
                <a:ext uri="{FF2B5EF4-FFF2-40B4-BE49-F238E27FC236}">
                  <a16:creationId xmlns:a16="http://schemas.microsoft.com/office/drawing/2014/main" id="{E7CFAF28-6FDA-4C2C-BE51-123D1115F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5" name="Freeform 9">
              <a:extLst>
                <a:ext uri="{FF2B5EF4-FFF2-40B4-BE49-F238E27FC236}">
                  <a16:creationId xmlns:a16="http://schemas.microsoft.com/office/drawing/2014/main" id="{1FD12703-0627-4991-B2A4-F96519F908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6" name="Freeform 10">
              <a:extLst>
                <a:ext uri="{FF2B5EF4-FFF2-40B4-BE49-F238E27FC236}">
                  <a16:creationId xmlns:a16="http://schemas.microsoft.com/office/drawing/2014/main" id="{A5758E0B-DF61-40A8-B765-BC6841906A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7" name="Freeform 11">
              <a:extLst>
                <a:ext uri="{FF2B5EF4-FFF2-40B4-BE49-F238E27FC236}">
                  <a16:creationId xmlns:a16="http://schemas.microsoft.com/office/drawing/2014/main" id="{3E063A1F-9566-4436-B4E3-2890FBBC2C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16" name="Title 1">
            <a:extLst>
              <a:ext uri="{FF2B5EF4-FFF2-40B4-BE49-F238E27FC236}">
                <a16:creationId xmlns:a16="http://schemas.microsoft.com/office/drawing/2014/main" id="{DCF236F1-8272-47D1-ACA0-1660B7F3F09A}"/>
              </a:ext>
            </a:extLst>
          </p:cNvPr>
          <p:cNvSpPr txBox="1">
            <a:spLocks/>
          </p:cNvSpPr>
          <p:nvPr/>
        </p:nvSpPr>
        <p:spPr>
          <a:xfrm>
            <a:off x="1484311" y="1158492"/>
            <a:ext cx="4611689" cy="1158313"/>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Aft>
                <a:spcPts val="600"/>
              </a:spcAft>
            </a:pPr>
            <a:r>
              <a:rPr lang="en-US" sz="2400" dirty="0"/>
              <a:t>Predicting Monthly Income</a:t>
            </a:r>
          </a:p>
        </p:txBody>
      </p:sp>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484311" y="2239861"/>
            <a:ext cx="4781292" cy="3551339"/>
          </a:xfrm>
        </p:spPr>
        <p:txBody>
          <a:bodyPr vert="horz" lIns="91440" tIns="45720" rIns="91440" bIns="45720" rtlCol="0" anchor="t">
            <a:normAutofit lnSpcReduction="10000"/>
          </a:bodyPr>
          <a:lstStyle/>
          <a:p>
            <a:r>
              <a:rPr lang="en-US" sz="1600" dirty="0"/>
              <a:t>Linear regression was used to predict monthly income of an employee.</a:t>
            </a:r>
          </a:p>
          <a:p>
            <a:r>
              <a:rPr lang="en-US" sz="1600" dirty="0"/>
              <a:t>The following variables had the some of the highest correlation to the Monthly Income:</a:t>
            </a:r>
          </a:p>
          <a:p>
            <a:pPr lvl="1"/>
            <a:r>
              <a:rPr lang="en-US" sz="1400" dirty="0"/>
              <a:t>Job Level</a:t>
            </a:r>
          </a:p>
          <a:p>
            <a:pPr lvl="1"/>
            <a:r>
              <a:rPr lang="en-US" sz="1400" dirty="0"/>
              <a:t>Total Working Years</a:t>
            </a:r>
          </a:p>
          <a:p>
            <a:pPr lvl="1"/>
            <a:r>
              <a:rPr lang="en-US" sz="1400" dirty="0"/>
              <a:t>Years With Current Manager</a:t>
            </a:r>
          </a:p>
          <a:p>
            <a:r>
              <a:rPr lang="en-US" sz="1600" dirty="0"/>
              <a:t>Each of these variables is statistically significant judging by the </a:t>
            </a:r>
            <a:r>
              <a:rPr lang="en-US" sz="1600" dirty="0" err="1"/>
              <a:t>Pr</a:t>
            </a:r>
            <a:r>
              <a:rPr lang="en-US" sz="1600" dirty="0"/>
              <a:t>(&gt;|t|) values in the right column of the Coefficients table.</a:t>
            </a:r>
          </a:p>
          <a:p>
            <a:r>
              <a:rPr lang="en-US" sz="1600" dirty="0"/>
              <a:t>The Root Mean Squared Error for the model is 1,382.99.</a:t>
            </a:r>
          </a:p>
        </p:txBody>
      </p:sp>
      <p:pic>
        <p:nvPicPr>
          <p:cNvPr id="2" name="Picture 1">
            <a:extLst>
              <a:ext uri="{FF2B5EF4-FFF2-40B4-BE49-F238E27FC236}">
                <a16:creationId xmlns:a16="http://schemas.microsoft.com/office/drawing/2014/main" id="{FEC7B5F2-B489-4C7A-BCB7-BF4071418C67}"/>
              </a:ext>
            </a:extLst>
          </p:cNvPr>
          <p:cNvPicPr>
            <a:picLocks noChangeAspect="1"/>
          </p:cNvPicPr>
          <p:nvPr/>
        </p:nvPicPr>
        <p:blipFill>
          <a:blip r:embed="rId3"/>
          <a:srcRect/>
          <a:stretch/>
        </p:blipFill>
        <p:spPr>
          <a:xfrm>
            <a:off x="6697388" y="2638425"/>
            <a:ext cx="5171450" cy="2528738"/>
          </a:xfrm>
          <a:prstGeom prst="roundRect">
            <a:avLst>
              <a:gd name="adj" fmla="val 4380"/>
            </a:avLst>
          </a:prstGeom>
          <a:ln w="38100">
            <a:solidFill>
              <a:schemeClr val="tx1"/>
            </a:solidFill>
          </a:ln>
          <a:effectLst/>
        </p:spPr>
      </p:pic>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3A5ED76D-8328-4BC5-8D42-7C9F4843285B}"/>
                  </a:ext>
                </a:extLst>
              </p:cNvPr>
              <p:cNvSpPr/>
              <p:nvPr/>
            </p:nvSpPr>
            <p:spPr>
              <a:xfrm>
                <a:off x="1379537" y="927658"/>
                <a:ext cx="10779853" cy="307777"/>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r>
                        <a:rPr lang="en-US" sz="1400" b="1" i="1">
                          <a:latin typeface="Cambria Math" panose="02040503050406030204" pitchFamily="18" charset="0"/>
                        </a:rPr>
                        <m:t>𝑷𝒓𝒆𝒅𝒊𝒄𝒕𝒆𝒅</m:t>
                      </m:r>
                      <m:r>
                        <a:rPr lang="en-US" sz="1400" b="1" i="1">
                          <a:latin typeface="Cambria Math" panose="02040503050406030204" pitchFamily="18" charset="0"/>
                        </a:rPr>
                        <m:t> </m:t>
                      </m:r>
                      <m:r>
                        <a:rPr lang="en-US" sz="1400" b="1" i="1">
                          <a:latin typeface="Cambria Math" panose="02040503050406030204" pitchFamily="18" charset="0"/>
                        </a:rPr>
                        <m:t>𝑴𝒐𝒏𝒕𝒉𝒍𝒚</m:t>
                      </m:r>
                      <m:r>
                        <a:rPr lang="en-US" sz="1400" b="1" i="1">
                          <a:latin typeface="Cambria Math" panose="02040503050406030204" pitchFamily="18" charset="0"/>
                        </a:rPr>
                        <m:t> </m:t>
                      </m:r>
                      <m:r>
                        <a:rPr lang="en-US" sz="1400" b="1" i="1">
                          <a:latin typeface="Cambria Math" panose="02040503050406030204" pitchFamily="18" charset="0"/>
                        </a:rPr>
                        <m:t>𝑰𝒏𝒄𝒐𝒎𝒆</m:t>
                      </m:r>
                      <m:r>
                        <a:rPr lang="en-US" sz="1400" b="1" i="1">
                          <a:latin typeface="Cambria Math" panose="02040503050406030204" pitchFamily="18" charset="0"/>
                        </a:rPr>
                        <m:t>=</m:t>
                      </m:r>
                      <m:r>
                        <a:rPr lang="en-US" sz="1400" b="1">
                          <a:latin typeface="Cambria Math" panose="02040503050406030204" pitchFamily="18" charset="0"/>
                        </a:rPr>
                        <m:t>𝐁𝟎</m:t>
                      </m:r>
                      <m:r>
                        <a:rPr lang="en-US" sz="1400" b="1">
                          <a:latin typeface="Cambria Math" panose="02040503050406030204" pitchFamily="18" charset="0"/>
                        </a:rPr>
                        <m:t>+</m:t>
                      </m:r>
                      <m:r>
                        <a:rPr lang="en-US" sz="1400" b="1">
                          <a:latin typeface="Cambria Math" panose="02040503050406030204" pitchFamily="18" charset="0"/>
                        </a:rPr>
                        <m:t>𝟑𝟕𝟏𝟏</m:t>
                      </m:r>
                      <m:r>
                        <a:rPr lang="en-US" sz="1400" b="1">
                          <a:latin typeface="Cambria Math" panose="02040503050406030204" pitchFamily="18" charset="0"/>
                        </a:rPr>
                        <m:t>.</m:t>
                      </m:r>
                      <m:r>
                        <a:rPr lang="en-US" sz="1400" b="1">
                          <a:latin typeface="Cambria Math" panose="02040503050406030204" pitchFamily="18" charset="0"/>
                        </a:rPr>
                        <m:t>𝟑𝟖</m:t>
                      </m:r>
                      <m:d>
                        <m:dPr>
                          <m:ctrlPr>
                            <a:rPr lang="en-US" sz="1400" b="1" i="1">
                              <a:latin typeface="Cambria Math" panose="02040503050406030204" pitchFamily="18" charset="0"/>
                            </a:rPr>
                          </m:ctrlPr>
                        </m:dPr>
                        <m:e>
                          <m:r>
                            <a:rPr lang="en-US" sz="1400" b="1">
                              <a:latin typeface="Cambria Math" panose="02040503050406030204" pitchFamily="18" charset="0"/>
                            </a:rPr>
                            <m:t>𝐉𝐨𝐛</m:t>
                          </m:r>
                          <m:r>
                            <a:rPr lang="en-US" sz="1400" b="1">
                              <a:latin typeface="Cambria Math" panose="02040503050406030204" pitchFamily="18" charset="0"/>
                            </a:rPr>
                            <m:t> </m:t>
                          </m:r>
                          <m:r>
                            <a:rPr lang="en-US" sz="1400" b="1">
                              <a:latin typeface="Cambria Math" panose="02040503050406030204" pitchFamily="18" charset="0"/>
                            </a:rPr>
                            <m:t>𝐋𝐞𝐯𝐞𝐥</m:t>
                          </m:r>
                        </m:e>
                      </m:d>
                      <m:r>
                        <a:rPr lang="en-US" sz="1400" b="1">
                          <a:latin typeface="Cambria Math" panose="02040503050406030204" pitchFamily="18" charset="0"/>
                        </a:rPr>
                        <m:t>+</m:t>
                      </m:r>
                      <m:r>
                        <a:rPr lang="en-US" sz="1400" b="1">
                          <a:latin typeface="Cambria Math" panose="02040503050406030204" pitchFamily="18" charset="0"/>
                        </a:rPr>
                        <m:t>𝟕𝟑</m:t>
                      </m:r>
                      <m:r>
                        <a:rPr lang="en-US" sz="1400" b="1">
                          <a:latin typeface="Cambria Math" panose="02040503050406030204" pitchFamily="18" charset="0"/>
                        </a:rPr>
                        <m:t>.</m:t>
                      </m:r>
                      <m:r>
                        <a:rPr lang="en-US" sz="1400" b="1">
                          <a:latin typeface="Cambria Math" panose="02040503050406030204" pitchFamily="18" charset="0"/>
                        </a:rPr>
                        <m:t>𝟒𝟓</m:t>
                      </m:r>
                      <m:d>
                        <m:dPr>
                          <m:ctrlPr>
                            <a:rPr lang="en-US" sz="1400" b="1" i="1">
                              <a:latin typeface="Cambria Math" panose="02040503050406030204" pitchFamily="18" charset="0"/>
                            </a:rPr>
                          </m:ctrlPr>
                        </m:dPr>
                        <m:e>
                          <m:r>
                            <a:rPr lang="en-US" sz="1400" b="1">
                              <a:latin typeface="Cambria Math" panose="02040503050406030204" pitchFamily="18" charset="0"/>
                            </a:rPr>
                            <m:t>𝐓𝐨𝐭𝐚𝐥𝐖𝐨𝐫𝐤𝐢𝐧𝐠𝐘𝐞𝐚𝐫𝐬</m:t>
                          </m:r>
                        </m:e>
                      </m:d>
                      <m:r>
                        <a:rPr lang="en-US" sz="1400" b="1">
                          <a:latin typeface="Cambria Math" panose="02040503050406030204" pitchFamily="18" charset="0"/>
                        </a:rPr>
                        <m:t>−</m:t>
                      </m:r>
                      <m:r>
                        <a:rPr lang="en-US" sz="1400" b="1">
                          <a:latin typeface="Cambria Math" panose="02040503050406030204" pitchFamily="18" charset="0"/>
                        </a:rPr>
                        <m:t>𝟕𝟐</m:t>
                      </m:r>
                      <m:r>
                        <a:rPr lang="en-US" sz="1400" b="1">
                          <a:latin typeface="Cambria Math" panose="02040503050406030204" pitchFamily="18" charset="0"/>
                        </a:rPr>
                        <m:t>.</m:t>
                      </m:r>
                      <m:r>
                        <a:rPr lang="en-US" sz="1400" b="1">
                          <a:latin typeface="Cambria Math" panose="02040503050406030204" pitchFamily="18" charset="0"/>
                        </a:rPr>
                        <m:t>𝟐𝟓</m:t>
                      </m:r>
                      <m:r>
                        <a:rPr lang="en-US" sz="1400" b="1">
                          <a:latin typeface="Cambria Math" panose="02040503050406030204" pitchFamily="18" charset="0"/>
                        </a:rPr>
                        <m:t>(</m:t>
                      </m:r>
                      <m:r>
                        <a:rPr lang="en-US" sz="1400" b="1">
                          <a:latin typeface="Cambria Math" panose="02040503050406030204" pitchFamily="18" charset="0"/>
                        </a:rPr>
                        <m:t>𝐘𝐞𝐚𝐫𝐬𝐖𝐢𝐭𝐡𝐂𝐮𝐫𝐫𝐌𝐚𝐧𝐚𝐠𝐞𝐫</m:t>
                      </m:r>
                      <m:r>
                        <a:rPr lang="en-US" sz="1400" b="1">
                          <a:latin typeface="Cambria Math" panose="02040503050406030204" pitchFamily="18" charset="0"/>
                        </a:rPr>
                        <m:t>)</m:t>
                      </m:r>
                    </m:oMath>
                  </m:oMathPara>
                </a14:m>
                <a:endParaRPr lang="en-US" sz="1400" b="1" dirty="0"/>
              </a:p>
            </p:txBody>
          </p:sp>
        </mc:Choice>
        <mc:Fallback>
          <p:sp>
            <p:nvSpPr>
              <p:cNvPr id="3" name="Rectangle 2">
                <a:extLst>
                  <a:ext uri="{FF2B5EF4-FFF2-40B4-BE49-F238E27FC236}">
                    <a16:creationId xmlns:a16="http://schemas.microsoft.com/office/drawing/2014/main" id="{3A5ED76D-8328-4BC5-8D42-7C9F4843285B}"/>
                  </a:ext>
                </a:extLst>
              </p:cNvPr>
              <p:cNvSpPr>
                <a:spLocks noRot="1" noChangeAspect="1" noMove="1" noResize="1" noEditPoints="1" noAdjustHandles="1" noChangeArrowheads="1" noChangeShapeType="1" noTextEdit="1"/>
              </p:cNvSpPr>
              <p:nvPr/>
            </p:nvSpPr>
            <p:spPr>
              <a:xfrm>
                <a:off x="1379537" y="927658"/>
                <a:ext cx="10779853" cy="307777"/>
              </a:xfrm>
              <a:prstGeom prst="rect">
                <a:avLst/>
              </a:prstGeom>
              <a:blipFill>
                <a:blip r:embed="rId4"/>
                <a:stretch>
                  <a:fillRect b="-7843"/>
                </a:stretch>
              </a:blipFill>
            </p:spPr>
            <p:txBody>
              <a:bodyPr/>
              <a:lstStyle/>
              <a:p>
                <a:r>
                  <a:rPr lang="en-US">
                    <a:noFill/>
                  </a:rPr>
                  <a:t> </a:t>
                </a:r>
              </a:p>
            </p:txBody>
          </p:sp>
        </mc:Fallback>
      </mc:AlternateContent>
    </p:spTree>
    <p:extLst>
      <p:ext uri="{BB962C8B-B14F-4D97-AF65-F5344CB8AC3E}">
        <p14:creationId xmlns:p14="http://schemas.microsoft.com/office/powerpoint/2010/main" val="2060128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8C3A2-22B7-4359-BE7C-0554E42CB539}"/>
              </a:ext>
            </a:extLst>
          </p:cNvPr>
          <p:cNvSpPr>
            <a:spLocks noGrp="1"/>
          </p:cNvSpPr>
          <p:nvPr>
            <p:ph type="title"/>
          </p:nvPr>
        </p:nvSpPr>
        <p:spPr>
          <a:xfrm>
            <a:off x="1257810" y="2694600"/>
            <a:ext cx="10018709" cy="1468800"/>
          </a:xfrm>
        </p:spPr>
        <p:txBody>
          <a:bodyPr anchor="ctr">
            <a:normAutofit/>
          </a:bodyPr>
          <a:lstStyle/>
          <a:p>
            <a:pPr algn="ctr"/>
            <a:r>
              <a:rPr lang="en-US" sz="4800" dirty="0"/>
              <a:t>Thank You</a:t>
            </a:r>
          </a:p>
        </p:txBody>
      </p:sp>
    </p:spTree>
    <p:extLst>
      <p:ext uri="{BB962C8B-B14F-4D97-AF65-F5344CB8AC3E}">
        <p14:creationId xmlns:p14="http://schemas.microsoft.com/office/powerpoint/2010/main" val="1704112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B7DC7-CCDF-4566-8880-770AD2A3E057}"/>
              </a:ext>
            </a:extLst>
          </p:cNvPr>
          <p:cNvSpPr>
            <a:spLocks noGrp="1"/>
          </p:cNvSpPr>
          <p:nvPr>
            <p:ph type="title"/>
          </p:nvPr>
        </p:nvSpPr>
        <p:spPr/>
        <p:txBody>
          <a:bodyPr/>
          <a:lstStyle/>
          <a:p>
            <a:r>
              <a:rPr lang="en-US" dirty="0"/>
              <a:t>In the News</a:t>
            </a:r>
          </a:p>
        </p:txBody>
      </p:sp>
      <p:sp>
        <p:nvSpPr>
          <p:cNvPr id="3" name="Content Placeholder 2">
            <a:extLst>
              <a:ext uri="{FF2B5EF4-FFF2-40B4-BE49-F238E27FC236}">
                <a16:creationId xmlns:a16="http://schemas.microsoft.com/office/drawing/2014/main" id="{C7984ED1-80E7-4BB2-94FC-B039B98A380E}"/>
              </a:ext>
            </a:extLst>
          </p:cNvPr>
          <p:cNvSpPr>
            <a:spLocks noGrp="1"/>
          </p:cNvSpPr>
          <p:nvPr>
            <p:ph idx="1"/>
          </p:nvPr>
        </p:nvSpPr>
        <p:spPr/>
        <p:txBody>
          <a:bodyPr>
            <a:normAutofit fontScale="92500" lnSpcReduction="10000"/>
          </a:bodyPr>
          <a:lstStyle/>
          <a:p>
            <a:r>
              <a:rPr lang="en-US" dirty="0"/>
              <a:t>A study published by Business Insider on July 12, 2019 looked at a few of the main reasons employees leave their job:</a:t>
            </a:r>
          </a:p>
          <a:p>
            <a:pPr lvl="1"/>
            <a:r>
              <a:rPr lang="en-US" dirty="0"/>
              <a:t>Lack of career growth.</a:t>
            </a:r>
          </a:p>
          <a:p>
            <a:pPr lvl="1"/>
            <a:r>
              <a:rPr lang="en-US" dirty="0"/>
              <a:t>Lack of support from management.</a:t>
            </a:r>
          </a:p>
          <a:p>
            <a:pPr lvl="1"/>
            <a:r>
              <a:rPr lang="en-US" dirty="0"/>
              <a:t>Lower pay than competitors.</a:t>
            </a:r>
          </a:p>
          <a:p>
            <a:r>
              <a:rPr lang="en-US" dirty="0"/>
              <a:t>While these may or may not apply to this analysis, this topic is widely covered in many business journals and understanding the reasons behind attrition and how to prevent it can save money.</a:t>
            </a:r>
          </a:p>
          <a:p>
            <a:pPr marL="457200" lvl="1" indent="0">
              <a:buNone/>
            </a:pPr>
            <a:endParaRPr lang="en-US" dirty="0"/>
          </a:p>
        </p:txBody>
      </p:sp>
      <p:sp>
        <p:nvSpPr>
          <p:cNvPr id="4" name="TextBox 3">
            <a:extLst>
              <a:ext uri="{FF2B5EF4-FFF2-40B4-BE49-F238E27FC236}">
                <a16:creationId xmlns:a16="http://schemas.microsoft.com/office/drawing/2014/main" id="{D471457C-7C9D-4450-95D3-67846CBDC670}"/>
              </a:ext>
            </a:extLst>
          </p:cNvPr>
          <p:cNvSpPr txBox="1"/>
          <p:nvPr/>
        </p:nvSpPr>
        <p:spPr>
          <a:xfrm>
            <a:off x="3003258" y="6484690"/>
            <a:ext cx="6543413" cy="276999"/>
          </a:xfrm>
          <a:prstGeom prst="rect">
            <a:avLst/>
          </a:prstGeom>
          <a:noFill/>
        </p:spPr>
        <p:txBody>
          <a:bodyPr wrap="square" rtlCol="0">
            <a:spAutoFit/>
          </a:bodyPr>
          <a:lstStyle/>
          <a:p>
            <a:r>
              <a:rPr lang="en-US" sz="1200" dirty="0"/>
              <a:t>Source: </a:t>
            </a:r>
            <a:r>
              <a:rPr lang="en-US" sz="1200" dirty="0">
                <a:hlinkClick r:id="rId2"/>
              </a:rPr>
              <a:t>https://www.businessinsider.com/the-main-reason-an-employee-would-quit-a-job-2019-6</a:t>
            </a:r>
            <a:endParaRPr lang="en-US" sz="1200" dirty="0"/>
          </a:p>
        </p:txBody>
      </p:sp>
    </p:spTree>
    <p:extLst>
      <p:ext uri="{BB962C8B-B14F-4D97-AF65-F5344CB8AC3E}">
        <p14:creationId xmlns:p14="http://schemas.microsoft.com/office/powerpoint/2010/main" val="10271847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6FE32-CE97-45D4-9897-38794A6F7613}"/>
              </a:ext>
            </a:extLst>
          </p:cNvPr>
          <p:cNvSpPr>
            <a:spLocks noGrp="1"/>
          </p:cNvSpPr>
          <p:nvPr>
            <p:ph type="title"/>
          </p:nvPr>
        </p:nvSpPr>
        <p:spPr/>
        <p:txBody>
          <a:bodyPr/>
          <a:lstStyle/>
          <a:p>
            <a:r>
              <a:rPr lang="en-US" dirty="0"/>
              <a:t>The Data Set</a:t>
            </a:r>
          </a:p>
        </p:txBody>
      </p:sp>
      <p:sp>
        <p:nvSpPr>
          <p:cNvPr id="3" name="Content Placeholder 2">
            <a:extLst>
              <a:ext uri="{FF2B5EF4-FFF2-40B4-BE49-F238E27FC236}">
                <a16:creationId xmlns:a16="http://schemas.microsoft.com/office/drawing/2014/main" id="{6A82AEAD-9ED1-4477-95A9-C97625210619}"/>
              </a:ext>
            </a:extLst>
          </p:cNvPr>
          <p:cNvSpPr>
            <a:spLocks noGrp="1"/>
          </p:cNvSpPr>
          <p:nvPr>
            <p:ph idx="1"/>
          </p:nvPr>
        </p:nvSpPr>
        <p:spPr/>
        <p:txBody>
          <a:bodyPr/>
          <a:lstStyle/>
          <a:p>
            <a:r>
              <a:rPr lang="en-US" dirty="0"/>
              <a:t>Information on 870 employees were provided for analysis.</a:t>
            </a:r>
          </a:p>
          <a:p>
            <a:r>
              <a:rPr lang="en-US" dirty="0"/>
              <a:t>Types of information provided were:</a:t>
            </a:r>
          </a:p>
          <a:p>
            <a:pPr lvl="1"/>
            <a:r>
              <a:rPr lang="en-US" dirty="0"/>
              <a:t>Age, Gender, Income, Department, Role, Education, Travel, Satisfaction Ratings, Performance Ratings, Marital Status, Work History, Overtime, Stock Options, Working Years, Time at Company, and many more…</a:t>
            </a:r>
          </a:p>
          <a:p>
            <a:r>
              <a:rPr lang="en-US" dirty="0"/>
              <a:t>In total there were 35 unique variables for each employee that were to be used to predict attrition.</a:t>
            </a:r>
          </a:p>
          <a:p>
            <a:pPr marL="0" indent="0">
              <a:buNone/>
            </a:pPr>
            <a:endParaRPr lang="en-US" dirty="0"/>
          </a:p>
        </p:txBody>
      </p:sp>
    </p:spTree>
    <p:extLst>
      <p:ext uri="{BB962C8B-B14F-4D97-AF65-F5344CB8AC3E}">
        <p14:creationId xmlns:p14="http://schemas.microsoft.com/office/powerpoint/2010/main" val="3512032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3C4C9-21F7-4DC6-9F1A-3EE6B40C0C91}"/>
              </a:ext>
            </a:extLst>
          </p:cNvPr>
          <p:cNvSpPr>
            <a:spLocks noGrp="1"/>
          </p:cNvSpPr>
          <p:nvPr>
            <p:ph type="title"/>
          </p:nvPr>
        </p:nvSpPr>
        <p:spPr/>
        <p:txBody>
          <a:bodyPr/>
          <a:lstStyle/>
          <a:p>
            <a:r>
              <a:rPr lang="en-US" dirty="0"/>
              <a:t>Base Attrition Rates for Comparison</a:t>
            </a:r>
          </a:p>
        </p:txBody>
      </p:sp>
      <p:sp>
        <p:nvSpPr>
          <p:cNvPr id="3" name="Content Placeholder 2">
            <a:extLst>
              <a:ext uri="{FF2B5EF4-FFF2-40B4-BE49-F238E27FC236}">
                <a16:creationId xmlns:a16="http://schemas.microsoft.com/office/drawing/2014/main" id="{FF7C32E0-F841-408B-912C-1412E52A43AE}"/>
              </a:ext>
            </a:extLst>
          </p:cNvPr>
          <p:cNvSpPr>
            <a:spLocks noGrp="1"/>
          </p:cNvSpPr>
          <p:nvPr>
            <p:ph idx="1"/>
          </p:nvPr>
        </p:nvSpPr>
        <p:spPr/>
        <p:txBody>
          <a:bodyPr/>
          <a:lstStyle/>
          <a:p>
            <a:r>
              <a:rPr lang="en-US" dirty="0"/>
              <a:t>Of the 870 employees in the data set, 140 of them left the company (16.1%).</a:t>
            </a:r>
          </a:p>
          <a:p>
            <a:r>
              <a:rPr lang="en-US" dirty="0"/>
              <a:t>The remaining 730 stayed with the company (83.9%).</a:t>
            </a:r>
          </a:p>
          <a:p>
            <a:r>
              <a:rPr lang="en-US" dirty="0"/>
              <a:t>The current base attrition rate for the company is 16.1%.</a:t>
            </a:r>
          </a:p>
          <a:p>
            <a:r>
              <a:rPr lang="en-US" dirty="0"/>
              <a:t>According to a 2016 study by Compensation Force, the average attrition for all industries was 17.8%. Rates vary by industry.</a:t>
            </a:r>
          </a:p>
          <a:p>
            <a:endParaRPr lang="en-US" dirty="0"/>
          </a:p>
        </p:txBody>
      </p:sp>
      <p:sp>
        <p:nvSpPr>
          <p:cNvPr id="5" name="TextBox 4">
            <a:extLst>
              <a:ext uri="{FF2B5EF4-FFF2-40B4-BE49-F238E27FC236}">
                <a16:creationId xmlns:a16="http://schemas.microsoft.com/office/drawing/2014/main" id="{D8AE0264-DB7B-4259-99F3-52F367949EC4}"/>
              </a:ext>
            </a:extLst>
          </p:cNvPr>
          <p:cNvSpPr txBox="1"/>
          <p:nvPr/>
        </p:nvSpPr>
        <p:spPr>
          <a:xfrm>
            <a:off x="3003258" y="6484690"/>
            <a:ext cx="6543413" cy="276999"/>
          </a:xfrm>
          <a:prstGeom prst="rect">
            <a:avLst/>
          </a:prstGeom>
          <a:noFill/>
        </p:spPr>
        <p:txBody>
          <a:bodyPr wrap="square" rtlCol="0">
            <a:spAutoFit/>
          </a:bodyPr>
          <a:lstStyle/>
          <a:p>
            <a:r>
              <a:rPr lang="en-US" sz="1200" dirty="0"/>
              <a:t>Source: </a:t>
            </a:r>
            <a:r>
              <a:rPr lang="en-US" sz="1200" dirty="0">
                <a:hlinkClick r:id="rId2"/>
              </a:rPr>
              <a:t>https://www.compensationforce.com/2017/04/2016-turnover-rates-by-industry.html</a:t>
            </a:r>
            <a:endParaRPr lang="en-US" sz="1200" dirty="0"/>
          </a:p>
        </p:txBody>
      </p:sp>
    </p:spTree>
    <p:extLst>
      <p:ext uri="{BB962C8B-B14F-4D97-AF65-F5344CB8AC3E}">
        <p14:creationId xmlns:p14="http://schemas.microsoft.com/office/powerpoint/2010/main" val="3868992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15FF890B-3CE7-403A-AECE-2DE04FC7AF8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13" name="Freeform 6">
              <a:extLst>
                <a:ext uri="{FF2B5EF4-FFF2-40B4-BE49-F238E27FC236}">
                  <a16:creationId xmlns:a16="http://schemas.microsoft.com/office/drawing/2014/main" id="{99A4E160-6CFD-4514-9E20-CA6692CCD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a:extLst>
                <a:ext uri="{FF2B5EF4-FFF2-40B4-BE49-F238E27FC236}">
                  <a16:creationId xmlns:a16="http://schemas.microsoft.com/office/drawing/2014/main" id="{3DCD16F5-8D15-45FD-BA62-ADAC08183A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a:extLst>
                <a:ext uri="{FF2B5EF4-FFF2-40B4-BE49-F238E27FC236}">
                  <a16:creationId xmlns:a16="http://schemas.microsoft.com/office/drawing/2014/main" id="{E7CFAF28-6FDA-4C2C-BE51-123D1115F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a:extLst>
                <a:ext uri="{FF2B5EF4-FFF2-40B4-BE49-F238E27FC236}">
                  <a16:creationId xmlns:a16="http://schemas.microsoft.com/office/drawing/2014/main" id="{1FD12703-0627-4991-B2A4-F96519F908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a:extLst>
                <a:ext uri="{FF2B5EF4-FFF2-40B4-BE49-F238E27FC236}">
                  <a16:creationId xmlns:a16="http://schemas.microsoft.com/office/drawing/2014/main" id="{A5758E0B-DF61-40A8-B765-BC6841906A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a:extLst>
                <a:ext uri="{FF2B5EF4-FFF2-40B4-BE49-F238E27FC236}">
                  <a16:creationId xmlns:a16="http://schemas.microsoft.com/office/drawing/2014/main" id="{3E063A1F-9566-4436-B4E3-2890FBBC2C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77718E88-1A4D-4662-BEF7-4CAE1728652C}"/>
              </a:ext>
            </a:extLst>
          </p:cNvPr>
          <p:cNvSpPr>
            <a:spLocks noGrp="1"/>
          </p:cNvSpPr>
          <p:nvPr>
            <p:ph type="title"/>
          </p:nvPr>
        </p:nvSpPr>
        <p:spPr>
          <a:xfrm>
            <a:off x="1484311" y="1081548"/>
            <a:ext cx="3333495" cy="1504335"/>
          </a:xfrm>
        </p:spPr>
        <p:txBody>
          <a:bodyPr vert="horz" lIns="91440" tIns="45720" rIns="91440" bIns="45720" rtlCol="0" anchor="ctr">
            <a:normAutofit/>
          </a:bodyPr>
          <a:lstStyle/>
          <a:p>
            <a:r>
              <a:rPr lang="en-US" sz="2400"/>
              <a:t>Attrition by Job Role</a:t>
            </a:r>
          </a:p>
        </p:txBody>
      </p:sp>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484311" y="2666999"/>
            <a:ext cx="3333496" cy="3124201"/>
          </a:xfrm>
        </p:spPr>
        <p:txBody>
          <a:bodyPr vert="horz" lIns="91440" tIns="45720" rIns="91440" bIns="45720" rtlCol="0" anchor="t">
            <a:normAutofit fontScale="85000" lnSpcReduction="10000"/>
          </a:bodyPr>
          <a:lstStyle/>
          <a:p>
            <a:r>
              <a:rPr lang="en-US" sz="1600" dirty="0"/>
              <a:t>An important statistic regarding attrition is its’ correlation to Job Role. </a:t>
            </a:r>
          </a:p>
          <a:p>
            <a:r>
              <a:rPr lang="en-US" sz="1600" dirty="0"/>
              <a:t>Each job role is different and attracts different individuals, but what was the attrition rate for each job role varies widely and is a good reference point.</a:t>
            </a:r>
          </a:p>
          <a:p>
            <a:r>
              <a:rPr lang="en-US" sz="1600" dirty="0"/>
              <a:t>Sales Representatives make up nearly 45% of all employees who left the company, this is the largest by far.</a:t>
            </a:r>
          </a:p>
          <a:p>
            <a:r>
              <a:rPr lang="en-US" sz="1600" dirty="0"/>
              <a:t>The lowest attrition comes from Manufacturing Directors (</a:t>
            </a:r>
            <a:r>
              <a:rPr lang="en-US" sz="1600" dirty="0" err="1"/>
              <a:t>Mfd</a:t>
            </a:r>
            <a:r>
              <a:rPr lang="en-US" sz="1600" dirty="0"/>
              <a:t> Dir) and Research Directors (Res Dir).</a:t>
            </a:r>
          </a:p>
        </p:txBody>
      </p:sp>
      <p:pic>
        <p:nvPicPr>
          <p:cNvPr id="7" name="Content Placeholder 6" descr="A screenshot of a cell phone&#10;&#10;Description automatically generated">
            <a:extLst>
              <a:ext uri="{FF2B5EF4-FFF2-40B4-BE49-F238E27FC236}">
                <a16:creationId xmlns:a16="http://schemas.microsoft.com/office/drawing/2014/main" id="{687DB644-F92A-4D26-B5BC-6D205D0041AC}"/>
              </a:ext>
            </a:extLst>
          </p:cNvPr>
          <p:cNvPicPr>
            <a:picLocks noGrp="1" noChangeAspect="1"/>
          </p:cNvPicPr>
          <p:nvPr>
            <p:ph sz="half" idx="2"/>
          </p:nvPr>
        </p:nvPicPr>
        <p:blipFill>
          <a:blip r:embed="rId3"/>
          <a:stretch>
            <a:fillRect/>
          </a:stretch>
        </p:blipFill>
        <p:spPr>
          <a:xfrm>
            <a:off x="5262033" y="1004574"/>
            <a:ext cx="6240990" cy="4415499"/>
          </a:xfrm>
          <a:prstGeom prst="roundRect">
            <a:avLst>
              <a:gd name="adj" fmla="val 4380"/>
            </a:avLst>
          </a:prstGeom>
          <a:ln w="38100">
            <a:solidFill>
              <a:schemeClr val="tx1"/>
            </a:solidFill>
          </a:ln>
          <a:effectLst/>
        </p:spPr>
      </p:pic>
      <p:sp>
        <p:nvSpPr>
          <p:cNvPr id="19" name="Rectangle 18">
            <a:extLst>
              <a:ext uri="{FF2B5EF4-FFF2-40B4-BE49-F238E27FC236}">
                <a16:creationId xmlns:a16="http://schemas.microsoft.com/office/drawing/2014/main" id="{1338008C-D86B-4B74-A144-B332FB916C98}"/>
              </a:ext>
            </a:extLst>
          </p:cNvPr>
          <p:cNvSpPr/>
          <p:nvPr/>
        </p:nvSpPr>
        <p:spPr>
          <a:xfrm>
            <a:off x="5925424" y="1929468"/>
            <a:ext cx="190150" cy="29445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353E757-517B-4D7E-B8AD-EC3C6528B4B0}"/>
              </a:ext>
            </a:extLst>
          </p:cNvPr>
          <p:cNvSpPr/>
          <p:nvPr/>
        </p:nvSpPr>
        <p:spPr>
          <a:xfrm>
            <a:off x="6472107" y="2306972"/>
            <a:ext cx="188752" cy="256004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DCAB590-ACCD-41EE-BFC9-A25C5AD0B166}"/>
              </a:ext>
            </a:extLst>
          </p:cNvPr>
          <p:cNvSpPr/>
          <p:nvPr/>
        </p:nvSpPr>
        <p:spPr>
          <a:xfrm>
            <a:off x="7017391" y="2231471"/>
            <a:ext cx="188752" cy="263554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E0C2D19-F42E-483C-8633-21454CF225A1}"/>
              </a:ext>
            </a:extLst>
          </p:cNvPr>
          <p:cNvSpPr/>
          <p:nvPr/>
        </p:nvSpPr>
        <p:spPr>
          <a:xfrm>
            <a:off x="7562676" y="1845578"/>
            <a:ext cx="205530" cy="302143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219676E-6713-47B8-924C-38370A4DB68B}"/>
              </a:ext>
            </a:extLst>
          </p:cNvPr>
          <p:cNvSpPr/>
          <p:nvPr/>
        </p:nvSpPr>
        <p:spPr>
          <a:xfrm>
            <a:off x="8116348" y="1645639"/>
            <a:ext cx="197141" cy="32199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34AF9F4-E130-4A56-BB9C-1F86789D5029}"/>
              </a:ext>
            </a:extLst>
          </p:cNvPr>
          <p:cNvSpPr/>
          <p:nvPr/>
        </p:nvSpPr>
        <p:spPr>
          <a:xfrm>
            <a:off x="8661633" y="1645639"/>
            <a:ext cx="188752" cy="32199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1184730-F8FF-45EC-B0CE-CA58A86A310B}"/>
              </a:ext>
            </a:extLst>
          </p:cNvPr>
          <p:cNvSpPr/>
          <p:nvPr/>
        </p:nvSpPr>
        <p:spPr>
          <a:xfrm>
            <a:off x="9206917" y="2181137"/>
            <a:ext cx="188753" cy="268447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9D86A2E-7A9E-4963-B0AA-FD3989BC345E}"/>
              </a:ext>
            </a:extLst>
          </p:cNvPr>
          <p:cNvSpPr/>
          <p:nvPr/>
        </p:nvSpPr>
        <p:spPr>
          <a:xfrm>
            <a:off x="9760591" y="2123970"/>
            <a:ext cx="188752" cy="27501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5872632-70DD-4E4C-AB69-B271F777A4AF}"/>
              </a:ext>
            </a:extLst>
          </p:cNvPr>
          <p:cNvSpPr/>
          <p:nvPr/>
        </p:nvSpPr>
        <p:spPr>
          <a:xfrm>
            <a:off x="10305875" y="3053435"/>
            <a:ext cx="197141" cy="18050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FACA7B1-B1C3-43AE-9BA9-8EC4449B5978}"/>
              </a:ext>
            </a:extLst>
          </p:cNvPr>
          <p:cNvSpPr/>
          <p:nvPr/>
        </p:nvSpPr>
        <p:spPr>
          <a:xfrm>
            <a:off x="6140741" y="4521666"/>
            <a:ext cx="192946" cy="3537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B7ACBF8-17EA-4D80-97DA-AA46AC837F08}"/>
              </a:ext>
            </a:extLst>
          </p:cNvPr>
          <p:cNvSpPr/>
          <p:nvPr/>
        </p:nvSpPr>
        <p:spPr>
          <a:xfrm>
            <a:off x="6687424" y="4135772"/>
            <a:ext cx="191548" cy="7326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DC4D4948-3BA7-44E0-BC7D-98E78CD99658}"/>
              </a:ext>
            </a:extLst>
          </p:cNvPr>
          <p:cNvSpPr/>
          <p:nvPr/>
        </p:nvSpPr>
        <p:spPr>
          <a:xfrm>
            <a:off x="7242496" y="4211273"/>
            <a:ext cx="173372" cy="6585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CD8DE3F-90EA-4B86-B653-A191445468AF}"/>
              </a:ext>
            </a:extLst>
          </p:cNvPr>
          <p:cNvSpPr/>
          <p:nvPr/>
        </p:nvSpPr>
        <p:spPr>
          <a:xfrm>
            <a:off x="7796169" y="4597167"/>
            <a:ext cx="173372" cy="27264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5E930FA1-BB91-43EC-876E-8DBFB497381D}"/>
              </a:ext>
            </a:extLst>
          </p:cNvPr>
          <p:cNvSpPr/>
          <p:nvPr/>
        </p:nvSpPr>
        <p:spPr>
          <a:xfrm>
            <a:off x="8341454" y="4781725"/>
            <a:ext cx="181761" cy="8808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CE8C3B9-49F5-4163-AFD9-3D6929521AB2}"/>
              </a:ext>
            </a:extLst>
          </p:cNvPr>
          <p:cNvSpPr/>
          <p:nvPr/>
        </p:nvSpPr>
        <p:spPr>
          <a:xfrm>
            <a:off x="8883940" y="4798502"/>
            <a:ext cx="192948" cy="7550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7BCB6350-DA81-4BC9-B6CB-2A198A394042}"/>
              </a:ext>
            </a:extLst>
          </p:cNvPr>
          <p:cNvSpPr/>
          <p:nvPr/>
        </p:nvSpPr>
        <p:spPr>
          <a:xfrm>
            <a:off x="9423634" y="4253218"/>
            <a:ext cx="190385" cy="60933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C6A7E1E6-6907-47BB-83C8-E8C687717EC6}"/>
              </a:ext>
            </a:extLst>
          </p:cNvPr>
          <p:cNvSpPr/>
          <p:nvPr/>
        </p:nvSpPr>
        <p:spPr>
          <a:xfrm>
            <a:off x="9976131" y="4315626"/>
            <a:ext cx="184819" cy="55136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36B03F31-3AEB-45BC-BFD7-3C5C95A0B033}"/>
              </a:ext>
            </a:extLst>
          </p:cNvPr>
          <p:cNvSpPr/>
          <p:nvPr/>
        </p:nvSpPr>
        <p:spPr>
          <a:xfrm>
            <a:off x="10529456" y="3373772"/>
            <a:ext cx="184726" cy="148878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8596C38-8A86-429D-BD16-7914913FAB73}"/>
              </a:ext>
            </a:extLst>
          </p:cNvPr>
          <p:cNvSpPr/>
          <p:nvPr/>
        </p:nvSpPr>
        <p:spPr>
          <a:xfrm>
            <a:off x="10961615" y="3154261"/>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3583995B-DF5F-43A7-ACC4-45025DC81F96}"/>
              </a:ext>
            </a:extLst>
          </p:cNvPr>
          <p:cNvSpPr/>
          <p:nvPr/>
        </p:nvSpPr>
        <p:spPr>
          <a:xfrm>
            <a:off x="10961615" y="3366082"/>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31041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8C3A2-22B7-4359-BE7C-0554E42CB539}"/>
              </a:ext>
            </a:extLst>
          </p:cNvPr>
          <p:cNvSpPr>
            <a:spLocks noGrp="1"/>
          </p:cNvSpPr>
          <p:nvPr>
            <p:ph type="title"/>
          </p:nvPr>
        </p:nvSpPr>
        <p:spPr>
          <a:xfrm>
            <a:off x="1484311" y="685800"/>
            <a:ext cx="10018713" cy="1752599"/>
          </a:xfrm>
        </p:spPr>
        <p:txBody>
          <a:bodyPr/>
          <a:lstStyle/>
          <a:p>
            <a:r>
              <a:rPr lang="en-US"/>
              <a:t>Key Factors for Attrition</a:t>
            </a:r>
            <a:endParaRPr lang="en-US" dirty="0"/>
          </a:p>
        </p:txBody>
      </p:sp>
      <p:sp>
        <p:nvSpPr>
          <p:cNvPr id="3" name="Content Placeholder 2">
            <a:extLst>
              <a:ext uri="{FF2B5EF4-FFF2-40B4-BE49-F238E27FC236}">
                <a16:creationId xmlns:a16="http://schemas.microsoft.com/office/drawing/2014/main" id="{8C8F9233-40C9-4715-9DFF-2A6BB67103C5}"/>
              </a:ext>
            </a:extLst>
          </p:cNvPr>
          <p:cNvSpPr>
            <a:spLocks noGrp="1"/>
          </p:cNvSpPr>
          <p:nvPr>
            <p:ph idx="1"/>
          </p:nvPr>
        </p:nvSpPr>
        <p:spPr/>
        <p:txBody>
          <a:bodyPr>
            <a:normAutofit fontScale="70000" lnSpcReduction="20000"/>
          </a:bodyPr>
          <a:lstStyle/>
          <a:p>
            <a:r>
              <a:rPr lang="en-US" dirty="0"/>
              <a:t>To determine which factors have the largest influence on attrition, a correlation test was run. The values are from 0 to 100 with 100 being 100% correlation and 0 being 0%.</a:t>
            </a:r>
          </a:p>
          <a:p>
            <a:r>
              <a:rPr lang="en-US" dirty="0"/>
              <a:t>Below are the top 5 factors that are attributed with attrition at the company and their relative correlation. </a:t>
            </a:r>
          </a:p>
          <a:p>
            <a:pPr lvl="1"/>
            <a:r>
              <a:rPr lang="en-US" dirty="0"/>
              <a:t>Overtime: 27.2</a:t>
            </a:r>
          </a:p>
          <a:p>
            <a:pPr lvl="1"/>
            <a:r>
              <a:rPr lang="en-US" dirty="0"/>
              <a:t>Marital Status: 19.7</a:t>
            </a:r>
          </a:p>
          <a:p>
            <a:pPr lvl="1"/>
            <a:r>
              <a:rPr lang="en-US" dirty="0"/>
              <a:t>Job Involvement : 18.7</a:t>
            </a:r>
          </a:p>
          <a:p>
            <a:pPr lvl="1"/>
            <a:r>
              <a:rPr lang="en-US" dirty="0"/>
              <a:t>Total Working Years: 16.7</a:t>
            </a:r>
          </a:p>
          <a:p>
            <a:pPr lvl="1"/>
            <a:r>
              <a:rPr lang="en-US" dirty="0"/>
              <a:t>Job Level: 16.2</a:t>
            </a:r>
          </a:p>
          <a:p>
            <a:r>
              <a:rPr lang="en-US" dirty="0"/>
              <a:t>We will focus on the top 3 for the time being.</a:t>
            </a:r>
          </a:p>
          <a:p>
            <a:endParaRPr lang="en-US" dirty="0"/>
          </a:p>
        </p:txBody>
      </p:sp>
    </p:spTree>
    <p:extLst>
      <p:ext uri="{BB962C8B-B14F-4D97-AF65-F5344CB8AC3E}">
        <p14:creationId xmlns:p14="http://schemas.microsoft.com/office/powerpoint/2010/main" val="3114746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18E88-1A4D-4662-BEF7-4CAE1728652C}"/>
              </a:ext>
            </a:extLst>
          </p:cNvPr>
          <p:cNvSpPr>
            <a:spLocks noGrp="1"/>
          </p:cNvSpPr>
          <p:nvPr>
            <p:ph type="title"/>
          </p:nvPr>
        </p:nvSpPr>
        <p:spPr>
          <a:xfrm>
            <a:off x="1484311" y="1081548"/>
            <a:ext cx="3333495" cy="1504335"/>
          </a:xfrm>
        </p:spPr>
        <p:txBody>
          <a:bodyPr vert="horz" lIns="91440" tIns="45720" rIns="91440" bIns="45720" rtlCol="0" anchor="ctr">
            <a:normAutofit/>
          </a:bodyPr>
          <a:lstStyle/>
          <a:p>
            <a:r>
              <a:rPr lang="en-US" sz="2400" dirty="0"/>
              <a:t>Attrition and Overtime</a:t>
            </a:r>
          </a:p>
        </p:txBody>
      </p:sp>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484311" y="2666999"/>
            <a:ext cx="3333496" cy="3124201"/>
          </a:xfrm>
        </p:spPr>
        <p:txBody>
          <a:bodyPr vert="horz" lIns="91440" tIns="45720" rIns="91440" bIns="45720" rtlCol="0" anchor="t">
            <a:normAutofit fontScale="92500"/>
          </a:bodyPr>
          <a:lstStyle/>
          <a:p>
            <a:r>
              <a:rPr lang="en-US" sz="1600" dirty="0"/>
              <a:t>Overtime was defined as a Yes &amp; No variable solely indicating if the employee worked overtime or not.</a:t>
            </a:r>
          </a:p>
          <a:p>
            <a:r>
              <a:rPr lang="en-US" sz="1600" dirty="0"/>
              <a:t>The left bar is employees who did NOT leave the company. </a:t>
            </a:r>
          </a:p>
          <a:p>
            <a:r>
              <a:rPr lang="en-US" sz="1600" dirty="0"/>
              <a:t>The right bar is employees who DID leave the company.</a:t>
            </a:r>
          </a:p>
          <a:p>
            <a:r>
              <a:rPr lang="en-US" sz="1600" dirty="0"/>
              <a:t>Employees that work overtime have an attrition rate that is 34% higher than employees who do not work overtime.</a:t>
            </a:r>
          </a:p>
          <a:p>
            <a:endParaRPr lang="en-US" sz="1600" dirty="0"/>
          </a:p>
        </p:txBody>
      </p:sp>
      <p:pic>
        <p:nvPicPr>
          <p:cNvPr id="7" name="Content Placeholder 6">
            <a:extLst>
              <a:ext uri="{FF2B5EF4-FFF2-40B4-BE49-F238E27FC236}">
                <a16:creationId xmlns:a16="http://schemas.microsoft.com/office/drawing/2014/main" id="{687DB644-F92A-4D26-B5BC-6D205D0041AC}"/>
              </a:ext>
            </a:extLst>
          </p:cNvPr>
          <p:cNvPicPr>
            <a:picLocks noGrp="1" noChangeAspect="1"/>
          </p:cNvPicPr>
          <p:nvPr>
            <p:ph sz="half" idx="2"/>
          </p:nvPr>
        </p:nvPicPr>
        <p:blipFill>
          <a:blip r:embed="rId2"/>
          <a:srcRect/>
          <a:stretch/>
        </p:blipFill>
        <p:spPr>
          <a:xfrm>
            <a:off x="5262033" y="1029824"/>
            <a:ext cx="6240990" cy="4364999"/>
          </a:xfrm>
          <a:prstGeom prst="roundRect">
            <a:avLst>
              <a:gd name="adj" fmla="val 4380"/>
            </a:avLst>
          </a:prstGeom>
          <a:ln w="38100">
            <a:solidFill>
              <a:schemeClr val="tx1"/>
            </a:solidFill>
          </a:ln>
          <a:effectLst/>
        </p:spPr>
      </p:pic>
      <p:sp>
        <p:nvSpPr>
          <p:cNvPr id="9" name="Rectangle 8">
            <a:extLst>
              <a:ext uri="{FF2B5EF4-FFF2-40B4-BE49-F238E27FC236}">
                <a16:creationId xmlns:a16="http://schemas.microsoft.com/office/drawing/2014/main" id="{C0FA342D-B1B8-41FF-8801-960762A62BD7}"/>
              </a:ext>
            </a:extLst>
          </p:cNvPr>
          <p:cNvSpPr/>
          <p:nvPr/>
        </p:nvSpPr>
        <p:spPr>
          <a:xfrm>
            <a:off x="5989739" y="4051883"/>
            <a:ext cx="1820411" cy="80534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BF8D83C-DA19-4E8F-89EE-6185041146BE}"/>
              </a:ext>
            </a:extLst>
          </p:cNvPr>
          <p:cNvSpPr/>
          <p:nvPr/>
        </p:nvSpPr>
        <p:spPr>
          <a:xfrm>
            <a:off x="8600271" y="2920767"/>
            <a:ext cx="1820411" cy="193645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2FAFB661-1D74-4450-8230-4A45D614B37E}"/>
              </a:ext>
            </a:extLst>
          </p:cNvPr>
          <p:cNvCxnSpPr>
            <a:stCxn id="9" idx="3"/>
            <a:endCxn id="19" idx="1"/>
          </p:cNvCxnSpPr>
          <p:nvPr/>
        </p:nvCxnSpPr>
        <p:spPr>
          <a:xfrm flipV="1">
            <a:off x="7810150" y="3888997"/>
            <a:ext cx="790121" cy="56555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DA45ED79-D02A-426C-A573-397CB7CF62BA}"/>
              </a:ext>
            </a:extLst>
          </p:cNvPr>
          <p:cNvSpPr/>
          <p:nvPr/>
        </p:nvSpPr>
        <p:spPr>
          <a:xfrm>
            <a:off x="5991137" y="1461083"/>
            <a:ext cx="1820411" cy="25908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880F384-D4F9-466D-8C25-78818C089ECF}"/>
              </a:ext>
            </a:extLst>
          </p:cNvPr>
          <p:cNvSpPr/>
          <p:nvPr/>
        </p:nvSpPr>
        <p:spPr>
          <a:xfrm>
            <a:off x="8601512" y="1462481"/>
            <a:ext cx="1820411" cy="145688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DBABFB8-B805-44ED-9E86-7F4C6809D22C}"/>
              </a:ext>
            </a:extLst>
          </p:cNvPr>
          <p:cNvSpPr/>
          <p:nvPr/>
        </p:nvSpPr>
        <p:spPr>
          <a:xfrm>
            <a:off x="10852558" y="3053593"/>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4153E1F-CF71-448A-BD55-C75B9E8401D1}"/>
              </a:ext>
            </a:extLst>
          </p:cNvPr>
          <p:cNvSpPr/>
          <p:nvPr/>
        </p:nvSpPr>
        <p:spPr>
          <a:xfrm>
            <a:off x="10852558" y="3273803"/>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9467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18E88-1A4D-4662-BEF7-4CAE1728652C}"/>
              </a:ext>
            </a:extLst>
          </p:cNvPr>
          <p:cNvSpPr>
            <a:spLocks noGrp="1"/>
          </p:cNvSpPr>
          <p:nvPr>
            <p:ph type="title"/>
          </p:nvPr>
        </p:nvSpPr>
        <p:spPr>
          <a:xfrm>
            <a:off x="1484311" y="1081548"/>
            <a:ext cx="3333495" cy="1504335"/>
          </a:xfrm>
        </p:spPr>
        <p:txBody>
          <a:bodyPr vert="horz" lIns="91440" tIns="45720" rIns="91440" bIns="45720" rtlCol="0" anchor="ctr">
            <a:normAutofit/>
          </a:bodyPr>
          <a:lstStyle/>
          <a:p>
            <a:r>
              <a:rPr lang="en-US" sz="2400" dirty="0"/>
              <a:t>Attrition and Marital Status</a:t>
            </a:r>
          </a:p>
        </p:txBody>
      </p:sp>
      <p:sp>
        <p:nvSpPr>
          <p:cNvPr id="5" name="Content Placeholder 4">
            <a:extLst>
              <a:ext uri="{FF2B5EF4-FFF2-40B4-BE49-F238E27FC236}">
                <a16:creationId xmlns:a16="http://schemas.microsoft.com/office/drawing/2014/main" id="{EAE40679-E9D3-453F-8A87-4BD6D4114D45}"/>
              </a:ext>
            </a:extLst>
          </p:cNvPr>
          <p:cNvSpPr>
            <a:spLocks noGrp="1"/>
          </p:cNvSpPr>
          <p:nvPr>
            <p:ph sz="half" idx="1"/>
          </p:nvPr>
        </p:nvSpPr>
        <p:spPr>
          <a:xfrm>
            <a:off x="1484311" y="2666999"/>
            <a:ext cx="3333496" cy="3124201"/>
          </a:xfrm>
        </p:spPr>
        <p:txBody>
          <a:bodyPr vert="horz" lIns="91440" tIns="45720" rIns="91440" bIns="45720" rtlCol="0" anchor="t">
            <a:normAutofit lnSpcReduction="10000"/>
          </a:bodyPr>
          <a:lstStyle/>
          <a:p>
            <a:r>
              <a:rPr lang="en-US" sz="1600" dirty="0"/>
              <a:t>Marital Status is defined by either Divorced, Married or Single.</a:t>
            </a:r>
          </a:p>
          <a:p>
            <a:r>
              <a:rPr lang="en-US" sz="1600" dirty="0"/>
              <a:t>The plot suggests that single employees have the highest rate of attrition at the company (50%) and divorced employees have the smallest rate (8.5%).</a:t>
            </a:r>
          </a:p>
          <a:p>
            <a:r>
              <a:rPr lang="en-US" sz="1600" dirty="0"/>
              <a:t>Marital Statues needs to be used with caution when evaluating attrition since there are many contributing factors that may tie into to it.</a:t>
            </a:r>
          </a:p>
          <a:p>
            <a:endParaRPr lang="en-US" sz="1600" dirty="0"/>
          </a:p>
          <a:p>
            <a:endParaRPr lang="en-US" sz="1600" dirty="0"/>
          </a:p>
        </p:txBody>
      </p:sp>
      <p:pic>
        <p:nvPicPr>
          <p:cNvPr id="7" name="Content Placeholder 6">
            <a:extLst>
              <a:ext uri="{FF2B5EF4-FFF2-40B4-BE49-F238E27FC236}">
                <a16:creationId xmlns:a16="http://schemas.microsoft.com/office/drawing/2014/main" id="{687DB644-F92A-4D26-B5BC-6D205D0041AC}"/>
              </a:ext>
            </a:extLst>
          </p:cNvPr>
          <p:cNvPicPr>
            <a:picLocks noGrp="1" noChangeAspect="1"/>
          </p:cNvPicPr>
          <p:nvPr>
            <p:ph sz="half" idx="2"/>
          </p:nvPr>
        </p:nvPicPr>
        <p:blipFill>
          <a:blip r:embed="rId2"/>
          <a:srcRect/>
          <a:stretch/>
        </p:blipFill>
        <p:spPr>
          <a:xfrm>
            <a:off x="5327765" y="1029824"/>
            <a:ext cx="6109526" cy="4364999"/>
          </a:xfrm>
          <a:prstGeom prst="roundRect">
            <a:avLst>
              <a:gd name="adj" fmla="val 4380"/>
            </a:avLst>
          </a:prstGeom>
          <a:ln w="38100">
            <a:solidFill>
              <a:schemeClr val="tx1"/>
            </a:solidFill>
          </a:ln>
          <a:effectLst/>
        </p:spPr>
      </p:pic>
      <p:sp>
        <p:nvSpPr>
          <p:cNvPr id="9" name="Rectangle 8">
            <a:extLst>
              <a:ext uri="{FF2B5EF4-FFF2-40B4-BE49-F238E27FC236}">
                <a16:creationId xmlns:a16="http://schemas.microsoft.com/office/drawing/2014/main" id="{C0FA342D-B1B8-41FF-8801-960762A62BD7}"/>
              </a:ext>
            </a:extLst>
          </p:cNvPr>
          <p:cNvSpPr/>
          <p:nvPr/>
        </p:nvSpPr>
        <p:spPr>
          <a:xfrm>
            <a:off x="5956184" y="3951215"/>
            <a:ext cx="1770078" cy="90601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BF8D83C-DA19-4E8F-89EE-6185041146BE}"/>
              </a:ext>
            </a:extLst>
          </p:cNvPr>
          <p:cNvSpPr/>
          <p:nvPr/>
        </p:nvSpPr>
        <p:spPr>
          <a:xfrm>
            <a:off x="8482669" y="3171039"/>
            <a:ext cx="1760290" cy="168618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2FAFB661-1D74-4450-8230-4A45D614B37E}"/>
              </a:ext>
            </a:extLst>
          </p:cNvPr>
          <p:cNvCxnSpPr>
            <a:cxnSpLocks/>
            <a:stCxn id="9" idx="3"/>
            <a:endCxn id="19" idx="1"/>
          </p:cNvCxnSpPr>
          <p:nvPr/>
        </p:nvCxnSpPr>
        <p:spPr>
          <a:xfrm flipV="1">
            <a:off x="7726262" y="4014133"/>
            <a:ext cx="756407" cy="39008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9D0118E2-8381-4023-92D5-567C844BF37E}"/>
              </a:ext>
            </a:extLst>
          </p:cNvPr>
          <p:cNvSpPr/>
          <p:nvPr/>
        </p:nvSpPr>
        <p:spPr>
          <a:xfrm>
            <a:off x="5957582" y="2299981"/>
            <a:ext cx="1770078" cy="164284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A2BF97A-AD3E-47B6-8F5D-5FD3C84CBF89}"/>
              </a:ext>
            </a:extLst>
          </p:cNvPr>
          <p:cNvSpPr/>
          <p:nvPr/>
        </p:nvSpPr>
        <p:spPr>
          <a:xfrm>
            <a:off x="5958980" y="1470870"/>
            <a:ext cx="1770078" cy="82771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7A59907-B3F8-41C9-81E0-BB6C8E9EA631}"/>
              </a:ext>
            </a:extLst>
          </p:cNvPr>
          <p:cNvSpPr/>
          <p:nvPr/>
        </p:nvSpPr>
        <p:spPr>
          <a:xfrm>
            <a:off x="8484067" y="1761688"/>
            <a:ext cx="1760290" cy="141074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B2392F2-84E3-4105-B768-AEC9C545A88D}"/>
              </a:ext>
            </a:extLst>
          </p:cNvPr>
          <p:cNvSpPr/>
          <p:nvPr/>
        </p:nvSpPr>
        <p:spPr>
          <a:xfrm>
            <a:off x="8482669" y="1469471"/>
            <a:ext cx="1763086" cy="29221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458584D-87DB-48CF-B056-9E36021262CE}"/>
              </a:ext>
            </a:extLst>
          </p:cNvPr>
          <p:cNvSpPr/>
          <p:nvPr/>
        </p:nvSpPr>
        <p:spPr>
          <a:xfrm>
            <a:off x="10659611" y="2961314"/>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FA9AB57-15A8-4C53-9DF5-089CE3A215E3}"/>
              </a:ext>
            </a:extLst>
          </p:cNvPr>
          <p:cNvSpPr/>
          <p:nvPr/>
        </p:nvSpPr>
        <p:spPr>
          <a:xfrm>
            <a:off x="10659611" y="3173135"/>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DD76830-38E4-4949-A0C1-EA6C97FA6F6C}"/>
              </a:ext>
            </a:extLst>
          </p:cNvPr>
          <p:cNvSpPr/>
          <p:nvPr/>
        </p:nvSpPr>
        <p:spPr>
          <a:xfrm>
            <a:off x="10659611" y="3382860"/>
            <a:ext cx="204132" cy="18455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315156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TotalTime>
  <Words>1676</Words>
  <Application>Microsoft Office PowerPoint</Application>
  <PresentationFormat>Widescreen</PresentationFormat>
  <Paragraphs>106</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Cambria Math</vt:lpstr>
      <vt:lpstr>Corbel</vt:lpstr>
      <vt:lpstr>Parallax</vt:lpstr>
      <vt:lpstr>DDSAnalytics</vt:lpstr>
      <vt:lpstr>Project Scope</vt:lpstr>
      <vt:lpstr>In the News</vt:lpstr>
      <vt:lpstr>The Data Set</vt:lpstr>
      <vt:lpstr>Base Attrition Rates for Comparison</vt:lpstr>
      <vt:lpstr>Attrition by Job Role</vt:lpstr>
      <vt:lpstr>Key Factors for Attrition</vt:lpstr>
      <vt:lpstr>Attrition and Overtime</vt:lpstr>
      <vt:lpstr>Attrition and Marital Status</vt:lpstr>
      <vt:lpstr>Attrition and Job Involvement</vt:lpstr>
      <vt:lpstr>Other Attrition Factors</vt:lpstr>
      <vt:lpstr>Job Role Specific Trends</vt:lpstr>
      <vt:lpstr>Job Role and Gender</vt:lpstr>
      <vt:lpstr>Job Role Summaries</vt:lpstr>
      <vt:lpstr>PowerPoint Presentation</vt:lpstr>
      <vt:lpstr>PowerPoint Presentation</vt:lpstr>
      <vt:lpstr>PowerPoint Presentation</vt:lpstr>
      <vt:lpstr>Manager Analysis by Department</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DDSAnalytics</dc:title>
  <dc:creator>Paul Huggins</dc:creator>
  <cp:lastModifiedBy>Paul Huggins</cp:lastModifiedBy>
  <cp:revision>28</cp:revision>
  <dcterms:created xsi:type="dcterms:W3CDTF">2020-04-07T00:52:56Z</dcterms:created>
  <dcterms:modified xsi:type="dcterms:W3CDTF">2020-04-07T03:00:58Z</dcterms:modified>
</cp:coreProperties>
</file>